
<file path=[Content_Types].xml><?xml version="1.0" encoding="utf-8"?>
<Types xmlns="http://schemas.openxmlformats.org/package/2006/content-types">
  <Override PartName="/ppt/tags/tag8.xml" ContentType="application/vnd.openxmlformats-officedocument.presentationml.tags+xml"/>
  <Override PartName="/ppt/tags/tag104.xml" ContentType="application/vnd.openxmlformats-officedocument.presentationml.tags+xml"/>
  <Override PartName="/ppt/notesSlides/notesSlide2.xml" ContentType="application/vnd.openxmlformats-officedocument.presentationml.notesSlide+xml"/>
  <Override PartName="/ppt/slides/slide36.xml" ContentType="application/vnd.openxmlformats-officedocument.presentationml.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slideLayouts/slideLayout13.xml" ContentType="application/vnd.openxmlformats-officedocument.presentationml.slideLayout+xml"/>
  <Override PartName="/ppt/tags/tag85.xml" ContentType="application/vnd.openxmlformats-officedocument.presentationml.tags+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slideLayouts/slideLayout14.xml" ContentType="application/vnd.openxmlformats-officedocument.presentationml.slideLayout+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21.xml" ContentType="application/vnd.openxmlformats-officedocument.presentationml.slideLayout+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06.xml" ContentType="application/vnd.openxmlformats-officedocument.presentationml.tags+xml"/>
  <Override PartName="/ppt/tags/tag12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Layouts/slideLayout19.xml" ContentType="application/vnd.openxmlformats-officedocument.presentationml.slideLayout+xml"/>
  <Override PartName="/ppt/tags/tag113.xml" ContentType="application/vnd.openxmlformats-officedocument.presentationml.tags+xml"/>
  <Override PartName="/ppt/tags/tag131.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slideLayouts/slideLayout15.xml" ContentType="application/vnd.openxmlformats-officedocument.presentationml.slideLayout+xml"/>
  <Override PartName="/ppt/tags/tag69.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Layouts/slideLayout22.xml" ContentType="application/vnd.openxmlformats-officedocument.presentationml.slideLayout+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s/slide24.xml" ContentType="application/vnd.openxmlformats-officedocument.presentationml.slide+xml"/>
  <Override PartName="/ppt/slides/slide35.xml" ContentType="application/vnd.openxmlformats-officedocument.presentationml.slide+xml"/>
  <Override PartName="/ppt/tags/tag3.xml" ContentType="application/vnd.openxmlformats-officedocument.presentationml.tags+xml"/>
  <Override PartName="/ppt/tags/tag59.xml" ContentType="application/vnd.openxmlformats-officedocument.presentationml.tags+xml"/>
  <Override PartName="/ppt/slideLayouts/slideLayout16.xml" ContentType="application/vnd.openxmlformats-officedocument.presentationml.slideLayout+xml"/>
  <Default Extension="jpeg" ContentType="image/jpeg"/>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slides/slide20.xml" ContentType="application/vnd.openxmlformats-officedocument.presentationml.slide+xml"/>
  <Override PartName="/ppt/tags/tag26.xml" ContentType="application/vnd.openxmlformats-officedocument.presentationml.tags+xml"/>
  <Override PartName="/ppt/tags/tag55.xml" ContentType="application/vnd.openxmlformats-officedocument.presentationml.tags+xml"/>
  <Override PartName="/ppt/slideLayouts/slideLayout12.xml" ContentType="application/vnd.openxmlformats-officedocument.presentationml.slideLayout+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slides/slide29.xml" ContentType="application/vnd.openxmlformats-officedocument.presentationml.slide+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slideLayouts/slideLayout20.xml" ContentType="application/vnd.openxmlformats-officedocument.presentationml.slideLayout+xml"/>
  <Override PartName="/ppt/tags/tag9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9"/>
  </p:notesMasterIdLst>
  <p:handoutMasterIdLst>
    <p:handoutMasterId r:id="rId40"/>
  </p:handoutMasterIdLst>
  <p:sldIdLst>
    <p:sldId id="256" r:id="rId3"/>
    <p:sldId id="259" r:id="rId4"/>
    <p:sldId id="260" r:id="rId5"/>
    <p:sldId id="303" r:id="rId6"/>
    <p:sldId id="261" r:id="rId7"/>
    <p:sldId id="279" r:id="rId8"/>
    <p:sldId id="309" r:id="rId9"/>
    <p:sldId id="262" r:id="rId10"/>
    <p:sldId id="304" r:id="rId11"/>
    <p:sldId id="308" r:id="rId12"/>
    <p:sldId id="263" r:id="rId13"/>
    <p:sldId id="264" r:id="rId14"/>
    <p:sldId id="265" r:id="rId15"/>
    <p:sldId id="266" r:id="rId16"/>
    <p:sldId id="267" r:id="rId17"/>
    <p:sldId id="268" r:id="rId18"/>
    <p:sldId id="269" r:id="rId19"/>
    <p:sldId id="270" r:id="rId20"/>
    <p:sldId id="306" r:id="rId21"/>
    <p:sldId id="272" r:id="rId22"/>
    <p:sldId id="273" r:id="rId23"/>
    <p:sldId id="274" r:id="rId24"/>
    <p:sldId id="275" r:id="rId25"/>
    <p:sldId id="276" r:id="rId26"/>
    <p:sldId id="280" r:id="rId27"/>
    <p:sldId id="281" r:id="rId28"/>
    <p:sldId id="282" r:id="rId29"/>
    <p:sldId id="283" r:id="rId30"/>
    <p:sldId id="284" r:id="rId31"/>
    <p:sldId id="285" r:id="rId32"/>
    <p:sldId id="310" r:id="rId33"/>
    <p:sldId id="311" r:id="rId34"/>
    <p:sldId id="312" r:id="rId35"/>
    <p:sldId id="313" r:id="rId36"/>
    <p:sldId id="314" r:id="rId37"/>
    <p:sldId id="258"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778" autoAdjust="0"/>
    <p:restoredTop sz="94660"/>
  </p:normalViewPr>
  <p:slideViewPr>
    <p:cSldViewPr snapToGrid="0">
      <p:cViewPr varScale="1">
        <p:scale>
          <a:sx n="79" d="100"/>
          <a:sy n="79" d="100"/>
        </p:scale>
        <p:origin x="-208" y="-60"/>
      </p:cViewPr>
      <p:guideLst>
        <p:guide orient="horz" pos="2153"/>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pPr/>
              <a:t>2019/10/19</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p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pPr/>
              <a:t>2019/10/19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image" Target="../media/image3.jpe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0" Type="http://schemas.openxmlformats.org/officeDocument/2006/relationships/tags" Target="../tags/tag77.xml"/><Relationship Id="rId4" Type="http://schemas.openxmlformats.org/officeDocument/2006/relationships/tags" Target="../tags/tag71.xml"/><Relationship Id="rId9" Type="http://schemas.openxmlformats.org/officeDocument/2006/relationships/tags" Target="../tags/tag76.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2.xml"/><Relationship Id="rId5" Type="http://schemas.openxmlformats.org/officeDocument/2006/relationships/tags" Target="../tags/tag83.xml"/><Relationship Id="rId4" Type="http://schemas.openxmlformats.org/officeDocument/2006/relationships/tags" Target="../tags/tag8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Master" Target="../slideMasters/slideMaster2.xml"/><Relationship Id="rId5" Type="http://schemas.openxmlformats.org/officeDocument/2006/relationships/tags" Target="../tags/tag88.xml"/><Relationship Id="rId4" Type="http://schemas.openxmlformats.org/officeDocument/2006/relationships/tags" Target="../tags/tag8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2.xml"/><Relationship Id="rId3" Type="http://schemas.openxmlformats.org/officeDocument/2006/relationships/tags" Target="../tags/tag97.xml"/><Relationship Id="rId7" Type="http://schemas.openxmlformats.org/officeDocument/2006/relationships/tags" Target="../tags/tag10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slideMaster" Target="../slideMasters/slideMaster2.xml"/><Relationship Id="rId4" Type="http://schemas.openxmlformats.org/officeDocument/2006/relationships/tags" Target="../tags/tag106.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12.xml"/><Relationship Id="rId7" Type="http://schemas.openxmlformats.org/officeDocument/2006/relationships/slideMaster" Target="../slideMasters/slideMaster2.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Master" Target="../slideMasters/slideMaster2.xml"/><Relationship Id="rId5" Type="http://schemas.openxmlformats.org/officeDocument/2006/relationships/tags" Target="../tags/tag120.xml"/><Relationship Id="rId4" Type="http://schemas.openxmlformats.org/officeDocument/2006/relationships/tags" Target="../tags/tag119.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5" Type="http://schemas.openxmlformats.org/officeDocument/2006/relationships/slideMaster" Target="../slideMasters/slideMaster2.xml"/><Relationship Id="rId4" Type="http://schemas.openxmlformats.org/officeDocument/2006/relationships/tags" Target="../tags/tag124.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32.xml"/><Relationship Id="rId3" Type="http://schemas.openxmlformats.org/officeDocument/2006/relationships/tags" Target="../tags/tag127.xml"/><Relationship Id="rId7" Type="http://schemas.openxmlformats.org/officeDocument/2006/relationships/tags" Target="../tags/tag13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9"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pPr/>
              <a:t>2019/10/19</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2019/10/19</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2019/10/19</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等腰三角形 7"/>
          <p:cNvSpPr/>
          <p:nvPr>
            <p:custDataLst>
              <p:tags r:id="rId1"/>
            </p:custDataLst>
          </p:nvPr>
        </p:nvSpPr>
        <p:spPr>
          <a:xfrm>
            <a:off x="4449763" y="5073650"/>
            <a:ext cx="1354137" cy="1784350"/>
          </a:xfrm>
          <a:custGeom>
            <a:avLst/>
            <a:gdLst>
              <a:gd name="connsiteX0" fmla="*/ 0 w 2070696"/>
              <a:gd name="connsiteY0" fmla="*/ 1785082 h 1785082"/>
              <a:gd name="connsiteX1" fmla="*/ 1035348 w 2070696"/>
              <a:gd name="connsiteY1" fmla="*/ 0 h 1785082"/>
              <a:gd name="connsiteX2" fmla="*/ 2070696 w 2070696"/>
              <a:gd name="connsiteY2" fmla="*/ 1785082 h 1785082"/>
              <a:gd name="connsiteX3" fmla="*/ 0 w 2070696"/>
              <a:gd name="connsiteY3" fmla="*/ 1785082 h 1785082"/>
              <a:gd name="connsiteX0-1" fmla="*/ 0 w 1478876"/>
              <a:gd name="connsiteY0-2" fmla="*/ 1785082 h 1785082"/>
              <a:gd name="connsiteX1-3" fmla="*/ 1035348 w 1478876"/>
              <a:gd name="connsiteY1-4" fmla="*/ 0 h 1785082"/>
              <a:gd name="connsiteX2-5" fmla="*/ 1478876 w 1478876"/>
              <a:gd name="connsiteY2-6" fmla="*/ 1785082 h 1785082"/>
              <a:gd name="connsiteX3-7" fmla="*/ 0 w 1478876"/>
              <a:gd name="connsiteY3-8" fmla="*/ 1785082 h 1785082"/>
              <a:gd name="connsiteX0-9" fmla="*/ 0 w 1699856"/>
              <a:gd name="connsiteY0-10" fmla="*/ 1785082 h 1785082"/>
              <a:gd name="connsiteX1-11" fmla="*/ 1035348 w 1699856"/>
              <a:gd name="connsiteY1-12" fmla="*/ 0 h 1785082"/>
              <a:gd name="connsiteX2-13" fmla="*/ 1699856 w 1699856"/>
              <a:gd name="connsiteY2-14" fmla="*/ 1785082 h 1785082"/>
              <a:gd name="connsiteX3-15" fmla="*/ 0 w 1699856"/>
              <a:gd name="connsiteY3-16" fmla="*/ 1785082 h 1785082"/>
              <a:gd name="connsiteX0-17" fmla="*/ 0 w 1250276"/>
              <a:gd name="connsiteY0-18" fmla="*/ 1785082 h 1785082"/>
              <a:gd name="connsiteX1-19" fmla="*/ 585768 w 1250276"/>
              <a:gd name="connsiteY1-20" fmla="*/ 0 h 1785082"/>
              <a:gd name="connsiteX2-21" fmla="*/ 1250276 w 1250276"/>
              <a:gd name="connsiteY2-22" fmla="*/ 1785082 h 1785082"/>
              <a:gd name="connsiteX3-23" fmla="*/ 0 w 1250276"/>
              <a:gd name="connsiteY3-24" fmla="*/ 1785082 h 1785082"/>
              <a:gd name="connsiteX0-25" fmla="*/ 0 w 1354416"/>
              <a:gd name="connsiteY0-26" fmla="*/ 1774922 h 1785082"/>
              <a:gd name="connsiteX1-27" fmla="*/ 689908 w 1354416"/>
              <a:gd name="connsiteY1-28" fmla="*/ 0 h 1785082"/>
              <a:gd name="connsiteX2-29" fmla="*/ 1354416 w 1354416"/>
              <a:gd name="connsiteY2-30" fmla="*/ 1785082 h 1785082"/>
              <a:gd name="connsiteX3-31" fmla="*/ 0 w 1354416"/>
              <a:gd name="connsiteY3-32" fmla="*/ 1774922 h 1785082"/>
              <a:gd name="connsiteX0-33" fmla="*/ 0 w 1354416"/>
              <a:gd name="connsiteY0-34" fmla="*/ 1785082 h 1785082"/>
              <a:gd name="connsiteX1-35" fmla="*/ 689908 w 1354416"/>
              <a:gd name="connsiteY1-36" fmla="*/ 0 h 1785082"/>
              <a:gd name="connsiteX2-37" fmla="*/ 1354416 w 1354416"/>
              <a:gd name="connsiteY2-38" fmla="*/ 1785082 h 1785082"/>
              <a:gd name="connsiteX3-39" fmla="*/ 0 w 1354416"/>
              <a:gd name="connsiteY3-40" fmla="*/ 1785082 h 1785082"/>
            </a:gdLst>
            <a:ahLst/>
            <a:cxnLst>
              <a:cxn ang="0">
                <a:pos x="connsiteX0-1" y="connsiteY0-2"/>
              </a:cxn>
              <a:cxn ang="0">
                <a:pos x="connsiteX1-3" y="connsiteY1-4"/>
              </a:cxn>
              <a:cxn ang="0">
                <a:pos x="connsiteX2-5" y="connsiteY2-6"/>
              </a:cxn>
              <a:cxn ang="0">
                <a:pos x="connsiteX3-7" y="connsiteY3-8"/>
              </a:cxn>
            </a:cxnLst>
            <a:rect l="l" t="t" r="r" b="b"/>
            <a:pathLst>
              <a:path w="1354416" h="1785082">
                <a:moveTo>
                  <a:pt x="0" y="1785082"/>
                </a:moveTo>
                <a:lnTo>
                  <a:pt x="689908" y="0"/>
                </a:lnTo>
                <a:lnTo>
                  <a:pt x="1354416" y="1785082"/>
                </a:lnTo>
                <a:lnTo>
                  <a:pt x="0" y="1785082"/>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a:latin typeface="微软雅黑" panose="020B0503020204020204" charset="-122"/>
              <a:cs typeface="Arial" panose="020B0604020202020204" pitchFamily="34" charset="0"/>
            </a:endParaRPr>
          </a:p>
        </p:txBody>
      </p:sp>
      <p:sp>
        <p:nvSpPr>
          <p:cNvPr id="7" name="平行四边形 7"/>
          <p:cNvSpPr/>
          <p:nvPr>
            <p:custDataLst>
              <p:tags r:id="rId2"/>
            </p:custDataLst>
          </p:nvPr>
        </p:nvSpPr>
        <p:spPr>
          <a:xfrm flipV="1">
            <a:off x="0" y="-9525"/>
            <a:ext cx="3140075" cy="2008188"/>
          </a:xfrm>
          <a:prstGeom prst="parallelogram">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a:latin typeface="微软雅黑" panose="020B0503020204020204" charset="-122"/>
              <a:cs typeface="Arial" panose="020B0604020202020204" pitchFamily="34" charset="0"/>
            </a:endParaRPr>
          </a:p>
        </p:txBody>
      </p:sp>
      <p:sp>
        <p:nvSpPr>
          <p:cNvPr id="9" name="任意多边形 15"/>
          <p:cNvSpPr/>
          <p:nvPr>
            <p:custDataLst>
              <p:tags r:id="rId3"/>
            </p:custDataLst>
          </p:nvPr>
        </p:nvSpPr>
        <p:spPr>
          <a:xfrm>
            <a:off x="-17463" y="-11113"/>
            <a:ext cx="7237413" cy="6892926"/>
          </a:xfrm>
          <a:custGeom>
            <a:avLst/>
            <a:gdLst>
              <a:gd name="connsiteX0" fmla="*/ 1367257 w 7176303"/>
              <a:gd name="connsiteY0" fmla="*/ 0 h 6866674"/>
              <a:gd name="connsiteX1" fmla="*/ 7176303 w 7176303"/>
              <a:gd name="connsiteY1" fmla="*/ 11556 h 6866674"/>
              <a:gd name="connsiteX2" fmla="*/ 4454810 w 7176303"/>
              <a:gd name="connsiteY2" fmla="*/ 6858020 h 6866674"/>
              <a:gd name="connsiteX3" fmla="*/ 0 w 7176303"/>
              <a:gd name="connsiteY3" fmla="*/ 6866674 h 6866674"/>
              <a:gd name="connsiteX4" fmla="*/ 0 w 7176303"/>
              <a:gd name="connsiteY4" fmla="*/ 3283633 h 6866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6303" h="6866674">
                <a:moveTo>
                  <a:pt x="1367257" y="0"/>
                </a:moveTo>
                <a:lnTo>
                  <a:pt x="7176303" y="11556"/>
                </a:lnTo>
                <a:lnTo>
                  <a:pt x="4454810" y="6858020"/>
                </a:lnTo>
                <a:lnTo>
                  <a:pt x="0" y="6866674"/>
                </a:lnTo>
                <a:lnTo>
                  <a:pt x="0" y="3283633"/>
                </a:lnTo>
                <a:close/>
              </a:path>
            </a:pathLst>
          </a:custGeom>
          <a:blipFill rotWithShape="1">
            <a:blip r:embed="rId13"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latin typeface="微软雅黑" panose="020B0503020204020204" charset="-122"/>
              <a:cs typeface="Arial" panose="020B0604020202020204" pitchFamily="34" charset="0"/>
            </a:endParaRPr>
          </a:p>
        </p:txBody>
      </p:sp>
      <p:sp>
        <p:nvSpPr>
          <p:cNvPr id="10" name="任意多边形 17"/>
          <p:cNvSpPr/>
          <p:nvPr>
            <p:custDataLst>
              <p:tags r:id="rId4"/>
            </p:custDataLst>
          </p:nvPr>
        </p:nvSpPr>
        <p:spPr>
          <a:xfrm>
            <a:off x="-42863" y="-9525"/>
            <a:ext cx="7269163" cy="6891338"/>
          </a:xfrm>
          <a:custGeom>
            <a:avLst/>
            <a:gdLst>
              <a:gd name="connsiteX0" fmla="*/ 1377503 w 7191711"/>
              <a:gd name="connsiteY0" fmla="*/ 0 h 6866692"/>
              <a:gd name="connsiteX1" fmla="*/ 7191711 w 7191711"/>
              <a:gd name="connsiteY1" fmla="*/ 11556 h 6866692"/>
              <a:gd name="connsiteX2" fmla="*/ 4467800 w 7191711"/>
              <a:gd name="connsiteY2" fmla="*/ 6858020 h 6866692"/>
              <a:gd name="connsiteX3" fmla="*/ 0 w 7191711"/>
              <a:gd name="connsiteY3" fmla="*/ 6866692 h 6866692"/>
              <a:gd name="connsiteX4" fmla="*/ 0 w 7191711"/>
              <a:gd name="connsiteY4" fmla="*/ 3305303 h 68666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1711" h="6866692">
                <a:moveTo>
                  <a:pt x="1377503" y="0"/>
                </a:moveTo>
                <a:lnTo>
                  <a:pt x="7191711" y="11556"/>
                </a:lnTo>
                <a:lnTo>
                  <a:pt x="4467800" y="6858020"/>
                </a:lnTo>
                <a:lnTo>
                  <a:pt x="0" y="6866692"/>
                </a:lnTo>
                <a:lnTo>
                  <a:pt x="0" y="3305303"/>
                </a:lnTo>
                <a:close/>
              </a:path>
            </a:pathLst>
          </a:cu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latin typeface="微软雅黑" panose="020B0503020204020204" charset="-122"/>
              <a:cs typeface="Arial" panose="020B0604020202020204" pitchFamily="34" charset="0"/>
            </a:endParaRPr>
          </a:p>
        </p:txBody>
      </p:sp>
      <p:sp>
        <p:nvSpPr>
          <p:cNvPr id="11" name="平行四边形 10"/>
          <p:cNvSpPr/>
          <p:nvPr>
            <p:custDataLst>
              <p:tags r:id="rId5"/>
            </p:custDataLst>
          </p:nvPr>
        </p:nvSpPr>
        <p:spPr>
          <a:xfrm flipV="1">
            <a:off x="8980488" y="5002213"/>
            <a:ext cx="3073400" cy="1865312"/>
          </a:xfrm>
          <a:prstGeom prst="parallelogram">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a:latin typeface="微软雅黑" panose="020B0503020204020204" charset="-122"/>
              <a:cs typeface="Arial" panose="020B0604020202020204" pitchFamily="34" charset="0"/>
            </a:endParaRPr>
          </a:p>
        </p:txBody>
      </p:sp>
      <p:cxnSp>
        <p:nvCxnSpPr>
          <p:cNvPr id="12" name="直接连接符 11"/>
          <p:cNvCxnSpPr/>
          <p:nvPr>
            <p:custDataLst>
              <p:tags r:id="rId6"/>
            </p:custDataLst>
          </p:nvPr>
        </p:nvCxnSpPr>
        <p:spPr>
          <a:xfrm flipH="1">
            <a:off x="8897445" y="4648927"/>
            <a:ext cx="3067050" cy="0"/>
          </a:xfrm>
          <a:prstGeom prst="line">
            <a:avLst/>
          </a:prstGeom>
          <a:ln w="1905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hasCustomPrompt="1"/>
            <p:custDataLst>
              <p:tags r:id="rId7"/>
            </p:custDataLst>
          </p:nvPr>
        </p:nvSpPr>
        <p:spPr>
          <a:xfrm>
            <a:off x="6424972" y="740138"/>
            <a:ext cx="5539523" cy="2751522"/>
          </a:xfrm>
        </p:spPr>
        <p:txBody>
          <a:bodyPr lIns="90000" tIns="46800" rIns="90000" bIns="0" anchor="b">
            <a:normAutofit/>
          </a:bodyPr>
          <a:lstStyle>
            <a:lvl1pPr algn="r">
              <a:defRPr sz="6600" b="1">
                <a:solidFill>
                  <a:schemeClr val="tx2"/>
                </a:solidFill>
                <a:latin typeface="微软雅黑" panose="020B0503020204020204" charset="-122"/>
              </a:defRPr>
            </a:lvl1pPr>
          </a:lstStyle>
          <a:p>
            <a:r>
              <a:rPr lang="zh-CN" altLang="en-US" noProof="1"/>
              <a:t>单击此处编辑标题</a:t>
            </a:r>
          </a:p>
        </p:txBody>
      </p:sp>
      <p:sp>
        <p:nvSpPr>
          <p:cNvPr id="3" name="副标题 2"/>
          <p:cNvSpPr>
            <a:spLocks noGrp="1"/>
          </p:cNvSpPr>
          <p:nvPr>
            <p:ph type="subTitle" idx="1"/>
            <p:custDataLst>
              <p:tags r:id="rId8"/>
            </p:custDataLst>
          </p:nvPr>
        </p:nvSpPr>
        <p:spPr>
          <a:xfrm>
            <a:off x="7475045" y="3924075"/>
            <a:ext cx="4489450" cy="523240"/>
          </a:xfrm>
        </p:spPr>
        <p:txBody>
          <a:bodyPr lIns="90000" rIns="90000"/>
          <a:lstStyle>
            <a:lvl1pPr marL="0" indent="0" algn="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13" name="日期占位符 3"/>
          <p:cNvSpPr>
            <a:spLocks noGrp="1"/>
          </p:cNvSpPr>
          <p:nvPr>
            <p:ph type="dt" sz="half" idx="15"/>
            <p:custDataLst>
              <p:tags r:id="rId9"/>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16"/>
            <p:custDataLst>
              <p:tags r:id="rId10"/>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灯片编号占位符 5"/>
          <p:cNvSpPr>
            <a:spLocks noGrp="1"/>
          </p:cNvSpPr>
          <p:nvPr>
            <p:ph type="sldNum" sz="quarter" idx="17"/>
            <p:custDataLst>
              <p:tags r:id="rId11"/>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custDataLst>
              <p:tags r:id="rId2"/>
            </p:custDataLst>
          </p:nvPr>
        </p:nvSpPr>
        <p:spPr>
          <a:xfrm>
            <a:off x="669882" y="952508"/>
            <a:ext cx="10852237" cy="5388907"/>
          </a:xfrm>
        </p:spPr>
        <p:txBody>
          <a:bodyPr>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日期占位符 3"/>
          <p:cNvSpPr>
            <a:spLocks noGrp="1"/>
          </p:cNvSpPr>
          <p:nvPr>
            <p:ph type="dt" sz="half" idx="10"/>
            <p:custDataLst>
              <p:tags r:id="rId3"/>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custDataLst>
              <p:tags r:id="rId4"/>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custDataLst>
              <p:tags r:id="rId5"/>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rIns="63500"/>
          <a:lstStyle>
            <a:lvl1pPr>
              <a:defRPr sz="3600" u="none" strike="noStrike" kern="1200" cap="none" spc="300" normalizeH="0">
                <a:solidFill>
                  <a:schemeClr val="tx1"/>
                </a:solidFill>
                <a:uFillTx/>
                <a:latin typeface="微软雅黑" panose="020B0503020204020204" charset="-122"/>
                <a:ea typeface="微软雅黑" panose="020B0503020204020204" charset="-122"/>
              </a:defRPr>
            </a:lvl1pPr>
          </a:lstStyle>
          <a:p>
            <a:r>
              <a:rPr lang="zh-CN" altLang="en-US" noProof="1"/>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custDataLst>
              <p:tags r:id="rId3"/>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custDataLst>
              <p:tags r:id="rId4"/>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custDataLst>
              <p:tags r:id="rId5"/>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2"/>
            </p:custDataLst>
          </p:nvPr>
        </p:nvSpPr>
        <p:spPr>
          <a:xfrm>
            <a:off x="669930" y="952508"/>
            <a:ext cx="5283242" cy="5388907"/>
          </a:xfrm>
        </p:spPr>
        <p:txBody>
          <a:bodyPr>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4"/>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4"/>
          <p:cNvSpPr>
            <a:spLocks noGrp="1"/>
          </p:cNvSpPr>
          <p:nvPr>
            <p:ph type="ftr" sz="quarter" idx="11"/>
            <p:custDataLst>
              <p:tags r:id="rId5"/>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5"/>
          <p:cNvSpPr>
            <a:spLocks noGrp="1"/>
          </p:cNvSpPr>
          <p:nvPr>
            <p:ph type="sldNum" sz="quarter" idx="12"/>
            <p:custDataLst>
              <p:tags r:id="rId6"/>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2"/>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custDataLst>
              <p:tags r:id="rId3"/>
            </p:custDataLst>
          </p:nvPr>
        </p:nvSpPr>
        <p:spPr>
          <a:xfrm>
            <a:off x="669925" y="1406525"/>
            <a:ext cx="5283200" cy="4934752"/>
          </a:xfrm>
        </p:spPr>
        <p:txBody>
          <a:bodyPr>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4"/>
            </p:custDataLst>
          </p:nvPr>
        </p:nvSpPr>
        <p:spPr>
          <a:xfrm>
            <a:off x="6235750" y="952508"/>
            <a:ext cx="5283242" cy="381003"/>
          </a:xfrm>
        </p:spPr>
        <p:txBody>
          <a:bodyPr tIns="38100" rIns="76200" bIns="3810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单击此处编辑母版文本样式</a:t>
            </a:r>
          </a:p>
        </p:txBody>
      </p:sp>
      <p:sp>
        <p:nvSpPr>
          <p:cNvPr id="6" name="内容占位符 5"/>
          <p:cNvSpPr>
            <a:spLocks noGrp="1"/>
          </p:cNvSpPr>
          <p:nvPr>
            <p:ph sz="quarter" idx="4"/>
            <p:custDataLst>
              <p:tags r:id="rId5"/>
            </p:custDataLst>
          </p:nvPr>
        </p:nvSpPr>
        <p:spPr>
          <a:xfrm>
            <a:off x="6235750" y="1406525"/>
            <a:ext cx="5283242" cy="4934752"/>
          </a:xfrm>
        </p:spPr>
        <p:txBody>
          <a:bodyPr>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6"/>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11"/>
            <p:custDataLst>
              <p:tags r:id="rId7"/>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12"/>
            <p:custDataLst>
              <p:tags r:id="rId8"/>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2"/>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4"/>
          <p:cNvSpPr>
            <a:spLocks noGrp="1"/>
          </p:cNvSpPr>
          <p:nvPr>
            <p:ph type="ftr" sz="quarter" idx="11"/>
            <p:custDataLst>
              <p:tags r:id="rId3"/>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5"/>
          <p:cNvSpPr>
            <a:spLocks noGrp="1"/>
          </p:cNvSpPr>
          <p:nvPr>
            <p:ph type="sldNum" sz="quarter" idx="12"/>
            <p:custDataLst>
              <p:tags r:id="rId4"/>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4"/>
          <p:cNvSpPr>
            <a:spLocks noGrp="1"/>
          </p:cNvSpPr>
          <p:nvPr>
            <p:ph type="ftr" sz="quarter" idx="11"/>
            <p:custDataLst>
              <p:tags r:id="rId2"/>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5"/>
          <p:cNvSpPr>
            <a:spLocks noGrp="1"/>
          </p:cNvSpPr>
          <p:nvPr>
            <p:ph type="sldNum" sz="quarter" idx="12"/>
            <p:custDataLst>
              <p:tags r:id="rId3"/>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2"/>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p>
        </p:txBody>
      </p:sp>
      <p:sp>
        <p:nvSpPr>
          <p:cNvPr id="4" name="文本占位符 3"/>
          <p:cNvSpPr>
            <a:spLocks noGrp="1"/>
          </p:cNvSpPr>
          <p:nvPr>
            <p:ph type="body" sz="half" idx="2"/>
            <p:custDataLst>
              <p:tags r:id="rId3"/>
            </p:custDataLst>
          </p:nvPr>
        </p:nvSpPr>
        <p:spPr>
          <a:xfrm>
            <a:off x="6238925" y="952508"/>
            <a:ext cx="5283242" cy="5388907"/>
          </a:xfrm>
        </p:spPr>
        <p:txBody>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单击此处编辑母版文本样式</a:t>
            </a:r>
          </a:p>
        </p:txBody>
      </p:sp>
      <p:sp>
        <p:nvSpPr>
          <p:cNvPr id="5" name="日期占位符 3"/>
          <p:cNvSpPr>
            <a:spLocks noGrp="1"/>
          </p:cNvSpPr>
          <p:nvPr>
            <p:ph type="dt" sz="half" idx="10"/>
            <p:custDataLst>
              <p:tags r:id="rId4"/>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4"/>
          <p:cNvSpPr>
            <a:spLocks noGrp="1"/>
          </p:cNvSpPr>
          <p:nvPr>
            <p:ph type="ftr" sz="quarter" idx="11"/>
            <p:custDataLst>
              <p:tags r:id="rId5"/>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5"/>
          <p:cNvSpPr>
            <a:spLocks noGrp="1"/>
          </p:cNvSpPr>
          <p:nvPr>
            <p:ph type="sldNum" sz="quarter" idx="12"/>
            <p:custDataLst>
              <p:tags r:id="rId6"/>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2019/10/19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anchor="ct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3"/>
            </p:custDataLst>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custDataLst>
              <p:tags r:id="rId4"/>
            </p:custDataLst>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custDataLst>
              <p:tags r:id="rId5"/>
            </p:custDataLst>
          </p:nvPr>
        </p:nvSpPr>
        <p:spPr/>
        <p:txBody>
          <a:bodyPr/>
          <a:lstStyle>
            <a:lvl1pPr>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1"/>
            </p:custDataLst>
          </p:nvPr>
        </p:nvSpPr>
        <p:spPr>
          <a:xfrm>
            <a:off x="669930" y="952508"/>
            <a:ext cx="10852237" cy="5388907"/>
          </a:xfrm>
        </p:spPr>
        <p:txBody>
          <a:bodyPr/>
          <a:lstStyle>
            <a:lvl1pPr>
              <a:defRPr/>
            </a:lvl1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4"/>
            </p:custDataLst>
          </p:nvPr>
        </p:nvSpPr>
        <p:spPr/>
        <p:txBody>
          <a:bodyPr/>
          <a:lstStyle>
            <a:lvl1pPr>
              <a:defRPr/>
            </a:lvl1pPr>
          </a:lstStyle>
          <a:p>
            <a:pPr>
              <a:defRPr/>
            </a:pPr>
            <a:fld id="{D8B2326F-068C-4081-A9BE-717E8CE3C581}" type="slidenum">
              <a:rPr lang="zh-CN" altLang="en-US"/>
              <a:pPr>
                <a:defRPr/>
              </a:pPr>
              <a:t>‹#›</a:t>
            </a:fld>
            <a:endParaRPr lang="zh-CN" altLang="en-US" dirty="0"/>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cxnSp>
        <p:nvCxnSpPr>
          <p:cNvPr id="3" name="直接连接符 2"/>
          <p:cNvCxnSpPr/>
          <p:nvPr>
            <p:custDataLst>
              <p:tags r:id="rId1"/>
            </p:custDataLst>
          </p:nvPr>
        </p:nvCxnSpPr>
        <p:spPr>
          <a:xfrm flipH="1">
            <a:off x="8194675" y="3686175"/>
            <a:ext cx="3067050" cy="0"/>
          </a:xfrm>
          <a:prstGeom prst="line">
            <a:avLst/>
          </a:prstGeom>
          <a:ln w="190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平行四边形 3"/>
          <p:cNvSpPr/>
          <p:nvPr>
            <p:custDataLst>
              <p:tags r:id="rId2"/>
            </p:custDataLst>
          </p:nvPr>
        </p:nvSpPr>
        <p:spPr>
          <a:xfrm flipV="1">
            <a:off x="0" y="0"/>
            <a:ext cx="3140075" cy="2008188"/>
          </a:xfrm>
          <a:prstGeom prst="parallelogram">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a:latin typeface="微软雅黑" panose="020B0503020204020204" charset="-122"/>
              <a:cs typeface="Arial" panose="020B0604020202020204" pitchFamily="34" charset="0"/>
            </a:endParaRPr>
          </a:p>
        </p:txBody>
      </p:sp>
      <p:sp>
        <p:nvSpPr>
          <p:cNvPr id="5" name="矩形 4"/>
          <p:cNvSpPr/>
          <p:nvPr>
            <p:custDataLst>
              <p:tags r:id="rId3"/>
            </p:custDataLst>
          </p:nvPr>
        </p:nvSpPr>
        <p:spPr>
          <a:xfrm>
            <a:off x="0" y="4849813"/>
            <a:ext cx="12192000" cy="20558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a:latin typeface="微软雅黑" panose="020B0503020204020204" charset="-122"/>
              <a:cs typeface="Arial" panose="020B0604020202020204" pitchFamily="34" charset="0"/>
            </a:endParaRPr>
          </a:p>
        </p:txBody>
      </p:sp>
      <p:sp>
        <p:nvSpPr>
          <p:cNvPr id="6" name="平行四边形 5"/>
          <p:cNvSpPr/>
          <p:nvPr>
            <p:custDataLst>
              <p:tags r:id="rId4"/>
            </p:custDataLst>
          </p:nvPr>
        </p:nvSpPr>
        <p:spPr>
          <a:xfrm flipV="1">
            <a:off x="8970963" y="4849813"/>
            <a:ext cx="3073400" cy="2054225"/>
          </a:xfrm>
          <a:prstGeom prst="parallelogram">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a:latin typeface="微软雅黑" panose="020B0503020204020204" charset="-122"/>
              <a:cs typeface="Arial" panose="020B0604020202020204" pitchFamily="34" charset="0"/>
            </a:endParaRPr>
          </a:p>
        </p:txBody>
      </p:sp>
      <p:sp>
        <p:nvSpPr>
          <p:cNvPr id="2" name="标题 1"/>
          <p:cNvSpPr>
            <a:spLocks noGrp="1"/>
          </p:cNvSpPr>
          <p:nvPr>
            <p:ph type="title" hasCustomPrompt="1"/>
            <p:custDataLst>
              <p:tags r:id="rId5"/>
            </p:custDataLst>
          </p:nvPr>
        </p:nvSpPr>
        <p:spPr>
          <a:xfrm>
            <a:off x="5840400" y="1264356"/>
            <a:ext cx="5540400" cy="2410470"/>
          </a:xfrm>
        </p:spPr>
        <p:txBody>
          <a:bodyPr lIns="90000" tIns="46800" rIns="90000" bIns="46800" anchor="b">
            <a:normAutofit/>
          </a:bodyPr>
          <a:lstStyle>
            <a:lvl1pPr marL="0" marR="0" algn="r" defTabSz="914400" rtl="0" eaLnBrk="1" fontAlgn="auto" latinLnBrk="0" hangingPunct="1">
              <a:lnSpc>
                <a:spcPct val="100000"/>
              </a:lnSpc>
              <a:buNone/>
              <a:defRPr kumimoji="0" lang="zh-CN" altLang="en-US" sz="880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编辑标题</a:t>
            </a:r>
            <a:endParaRPr noProof="1">
              <a:sym typeface="+mn-ea"/>
            </a:endParaRPr>
          </a:p>
        </p:txBody>
      </p:sp>
      <p:sp>
        <p:nvSpPr>
          <p:cNvPr id="7" name="日期占位符 2"/>
          <p:cNvSpPr>
            <a:spLocks noGrp="1"/>
          </p:cNvSpPr>
          <p:nvPr>
            <p:ph type="dt" sz="half" idx="10"/>
            <p:custDataLst>
              <p:tags r:id="rId6"/>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pPr>
              <a:defRPr/>
            </a:pPr>
            <a:endParaRPr lang="zh-CN" altLang="en-US"/>
          </a:p>
        </p:txBody>
      </p:sp>
      <p:sp>
        <p:nvSpPr>
          <p:cNvPr id="8" name="页脚占位符 3"/>
          <p:cNvSpPr>
            <a:spLocks noGrp="1"/>
          </p:cNvSpPr>
          <p:nvPr>
            <p:ph type="ftr" sz="quarter" idx="11"/>
            <p:custDataLst>
              <p:tags r:id="rId7"/>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pPr>
              <a:defRPr/>
            </a:pPr>
            <a:endParaRPr lang="zh-CN" altLang="en-US"/>
          </a:p>
        </p:txBody>
      </p:sp>
      <p:sp>
        <p:nvSpPr>
          <p:cNvPr id="9" name="灯片编号占位符 4"/>
          <p:cNvSpPr>
            <a:spLocks noGrp="1"/>
          </p:cNvSpPr>
          <p:nvPr>
            <p:ph type="sldNum" sz="quarter" idx="12"/>
            <p:custDataLst>
              <p:tags r:id="rId8"/>
            </p:custDataLst>
          </p:nvPr>
        </p:nvSpPr>
        <p:spPr/>
        <p:txBody>
          <a:bodyPr/>
          <a:lstStyle>
            <a:lvl1pPr>
              <a:defRPr/>
            </a:lvl1pPr>
          </a:lstStyle>
          <a:p>
            <a:pPr>
              <a:defRPr/>
            </a:pPr>
            <a:fld id="{5589FA83-3AA4-4AB1-AE99-861D1E52AE27}" type="slidenum">
              <a:rPr lang="zh-CN" altLang="en-US"/>
              <a:pPr>
                <a:defRPr/>
              </a:pPr>
              <a:t>‹#›</a:t>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2019/10/19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pPr/>
              <a:t>2019/10/19</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2019/10/19</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pPr/>
              <a:t>2019/10/19</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2019/10/19</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pPr/>
              <a:t>2019/10/19</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pPr/>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2019/10/19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62.xml"/><Relationship Id="rId18" Type="http://schemas.openxmlformats.org/officeDocument/2006/relationships/tags" Target="../tags/tag67.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66.xml"/><Relationship Id="rId2" Type="http://schemas.openxmlformats.org/officeDocument/2006/relationships/slideLayout" Target="../slideLayouts/slideLayout13.xml"/><Relationship Id="rId16" Type="http://schemas.openxmlformats.org/officeDocument/2006/relationships/tags" Target="../tags/tag65.xml"/><Relationship Id="rId20"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64.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pPr/>
              <a:t>2019/10/19</a:t>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pPr/>
              <a:t>‹#›</a:t>
            </a:fld>
            <a:endParaRPr lang="zh-CN" altLang="en-US" dirty="0"/>
          </a:p>
        </p:txBody>
      </p:sp>
      <p:sp>
        <p:nvSpPr>
          <p:cNvPr id="7"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3"/>
            </p:custDataLst>
          </p:nvPr>
        </p:nvSpPr>
        <p:spPr bwMode="auto">
          <a:xfrm>
            <a:off x="669925" y="442913"/>
            <a:ext cx="10852150"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dirty="0"/>
              <a:t>单击此处编辑母版标题样式</a:t>
            </a:r>
          </a:p>
        </p:txBody>
      </p:sp>
      <p:sp>
        <p:nvSpPr>
          <p:cNvPr id="1027" name="文本占位符 2"/>
          <p:cNvSpPr>
            <a:spLocks noGrp="1" noChangeArrowheads="1"/>
          </p:cNvSpPr>
          <p:nvPr>
            <p:ph type="body" idx="9"/>
            <p:custDataLst>
              <p:tags r:id="rId14"/>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5"/>
            </p:custDataLst>
          </p:nvPr>
        </p:nvSpPr>
        <p:spPr>
          <a:xfrm>
            <a:off x="879475" y="6350000"/>
            <a:ext cx="2700338" cy="315913"/>
          </a:xfrm>
          <a:prstGeom prst="rect">
            <a:avLst/>
          </a:prstGeom>
        </p:spPr>
        <p:txBody>
          <a:bodyPr vert="horz" lIns="91440" tIns="45720" rIns="91440" bIns="45720" rtlCol="0" anchor="ctr">
            <a:normAutofit/>
          </a:bodyPr>
          <a:lstStyle>
            <a:lvl1pPr algn="l" eaLnBrk="1" hangingPunct="1">
              <a:buFontTx/>
              <a:buNone/>
              <a:defRPr sz="1200">
                <a:solidFill>
                  <a:schemeClr val="tx1">
                    <a:tint val="75000"/>
                  </a:schemeClr>
                </a:solidFill>
                <a:latin typeface="微软雅黑" panose="020B0503020204020204" charset="-122"/>
                <a:ea typeface="微软雅黑" panose="020B0503020204020204" charset="-122"/>
                <a:cs typeface="微软雅黑" panose="020B050302020402020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custDataLst>
              <p:tags r:id="rId16"/>
            </p:custDataLst>
          </p:nvPr>
        </p:nvSpPr>
        <p:spPr>
          <a:xfrm>
            <a:off x="4116388" y="6350000"/>
            <a:ext cx="3959225" cy="315913"/>
          </a:xfrm>
          <a:prstGeom prst="rect">
            <a:avLst/>
          </a:prstGeom>
        </p:spPr>
        <p:txBody>
          <a:bodyPr vert="horz" lIns="91440" tIns="45720" rIns="91440" bIns="45720" rtlCol="0" anchor="ctr">
            <a:normAutofit/>
          </a:bodyPr>
          <a:lstStyle>
            <a:lvl1pPr algn="ctr" eaLnBrk="1" hangingPunct="1">
              <a:buFontTx/>
              <a:buNone/>
              <a:defRPr sz="1200">
                <a:solidFill>
                  <a:schemeClr val="tx1">
                    <a:tint val="75000"/>
                  </a:schemeClr>
                </a:solidFill>
                <a:latin typeface="微软雅黑" panose="020B0503020204020204" charset="-122"/>
                <a:ea typeface="微软雅黑" panose="020B0503020204020204" charset="-122"/>
                <a:cs typeface="微软雅黑" panose="020B0503020204020204"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custDataLst>
              <p:tags r:id="rId17"/>
            </p:custDataLst>
          </p:nvPr>
        </p:nvSpPr>
        <p:spPr>
          <a:xfrm>
            <a:off x="8610600" y="6350000"/>
            <a:ext cx="2700338" cy="315913"/>
          </a:xfrm>
          <a:prstGeom prst="rect">
            <a:avLst/>
          </a:prstGeom>
        </p:spPr>
        <p:txBody>
          <a:bodyPr vert="horz" lIns="91440" tIns="45720" rIns="91440" bIns="45720" rtlCol="0" anchor="ctr">
            <a:normAutofit/>
          </a:bodyPr>
          <a:lstStyle>
            <a:lvl1pPr algn="r" eaLnBrk="1" hangingPunct="1">
              <a:buFontTx/>
              <a:buNone/>
              <a:defRPr sz="1200">
                <a:solidFill>
                  <a:schemeClr val="tx1">
                    <a:tint val="75000"/>
                  </a:schemeClr>
                </a:solidFill>
                <a:latin typeface="微软雅黑" panose="020B0503020204020204" charset="-122"/>
                <a:cs typeface="微软雅黑" panose="020B0503020204020204" charset="-122"/>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
        <p:nvSpPr>
          <p:cNvPr id="2"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latin typeface="微软雅黑" panose="020B0503020204020204" charset="-122"/>
              <a:cs typeface="微软雅黑" panose="020B0503020204020204" charset="-122"/>
            </a:endParaRPr>
          </a:p>
        </p:txBody>
      </p:sp>
      <p:grpSp>
        <p:nvGrpSpPr>
          <p:cNvPr id="1032" name="Group 13"/>
          <p:cNvGrpSpPr/>
          <p:nvPr userDrawn="1"/>
        </p:nvGrpSpPr>
        <p:grpSpPr>
          <a:xfrm>
            <a:off x="1428751" y="304800"/>
            <a:ext cx="10153649" cy="1106488"/>
            <a:chOff x="0" y="0"/>
            <a:chExt cx="4797" cy="697"/>
          </a:xfrm>
        </p:grpSpPr>
        <p:sp>
          <p:nvSpPr>
            <p:cNvPr id="3" name="Oval 14"/>
            <p:cNvSpPr>
              <a:spLocks noChangeArrowheads="1"/>
            </p:cNvSpPr>
            <p:nvPr/>
          </p:nvSpPr>
          <p:spPr bwMode="auto">
            <a:xfrm flipH="1">
              <a:off x="2392" y="0"/>
              <a:ext cx="696" cy="696"/>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6" name="Oval 15"/>
            <p:cNvSpPr>
              <a:spLocks noChangeArrowheads="1"/>
            </p:cNvSpPr>
            <p:nvPr/>
          </p:nvSpPr>
          <p:spPr bwMode="auto">
            <a:xfrm flipH="1">
              <a:off x="4102" y="0"/>
              <a:ext cx="695" cy="696"/>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7" name="Oval 16"/>
            <p:cNvSpPr>
              <a:spLocks noChangeArrowheads="1"/>
            </p:cNvSpPr>
            <p:nvPr/>
          </p:nvSpPr>
          <p:spPr bwMode="auto">
            <a:xfrm flipH="1">
              <a:off x="0" y="1"/>
              <a:ext cx="695" cy="696"/>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8" name="Oval 17"/>
            <p:cNvSpPr>
              <a:spLocks noChangeArrowheads="1"/>
            </p:cNvSpPr>
            <p:nvPr/>
          </p:nvSpPr>
          <p:spPr bwMode="auto">
            <a:xfrm flipH="1">
              <a:off x="3309" y="0"/>
              <a:ext cx="695" cy="696"/>
            </a:xfrm>
            <a:prstGeom prst="ellipse">
              <a:avLst/>
            </a:prstGeom>
            <a:noFill/>
            <a:ln w="28575">
              <a:solidFill>
                <a:schemeClr val="accent2"/>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9" name="Oval 18"/>
            <p:cNvSpPr>
              <a:spLocks noChangeArrowheads="1"/>
            </p:cNvSpPr>
            <p:nvPr/>
          </p:nvSpPr>
          <p:spPr bwMode="auto">
            <a:xfrm flipH="1">
              <a:off x="811" y="0"/>
              <a:ext cx="695" cy="696"/>
            </a:xfrm>
            <a:prstGeom prst="ellipse">
              <a:avLst/>
            </a:prstGeom>
            <a:noFill/>
            <a:ln w="28575">
              <a:solidFill>
                <a:schemeClr val="accent2"/>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pic>
        <p:nvPicPr>
          <p:cNvPr id="7" name="Picture 7" descr="搜狗截图13年06月23日1409_1副本"/>
          <p:cNvPicPr>
            <a:picLocks noChangeAspect="1"/>
          </p:cNvPicPr>
          <p:nvPr userDrawn="1"/>
        </p:nvPicPr>
        <p:blipFill>
          <a:blip r:embed="rId19"/>
          <a:stretch>
            <a:fillRect/>
          </a:stretch>
        </p:blipFill>
        <p:spPr>
          <a:xfrm>
            <a:off x="0" y="0"/>
            <a:ext cx="12192000" cy="6883400"/>
          </a:xfrm>
          <a:prstGeom prst="rect">
            <a:avLst/>
          </a:prstGeom>
          <a:noFill/>
          <a:ln w="9525">
            <a:noFill/>
          </a:ln>
        </p:spPr>
      </p:pic>
      <p:pic>
        <p:nvPicPr>
          <p:cNvPr id="8" name="Picture 19" descr="logo"/>
          <p:cNvPicPr>
            <a:picLocks noChangeAspect="1"/>
          </p:cNvPicPr>
          <p:nvPr userDrawn="1"/>
        </p:nvPicPr>
        <p:blipFill>
          <a:blip r:embed="rId20">
            <a:clrChange>
              <a:clrFrom>
                <a:srgbClr val="F1F1F1"/>
              </a:clrFrom>
              <a:clrTo>
                <a:srgbClr val="F1F1F1">
                  <a:alpha val="0"/>
                </a:srgbClr>
              </a:clrTo>
            </a:clrChange>
          </a:blip>
          <a:stretch>
            <a:fillRect/>
          </a:stretch>
        </p:blipFill>
        <p:spPr>
          <a:xfrm>
            <a:off x="8737600" y="6165850"/>
            <a:ext cx="3407833" cy="7937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2400" b="1" kern="1200" spc="200">
          <a:solidFill>
            <a:schemeClr val="tx1"/>
          </a:solidFill>
          <a:latin typeface="微软雅黑" panose="020B0503020204020204" charset="-122"/>
          <a:ea typeface="微软雅黑" panose="020B0503020204020204" charset="-122"/>
          <a:cs typeface="微软雅黑" panose="020B0503020204020204" charset="-122"/>
        </a:defRPr>
      </a:lvl1pPr>
      <a:lvl2pPr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rgbClr val="262626"/>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chemeClr val="tx1"/>
          </a:solidFill>
          <a:latin typeface="微软雅黑" panose="020B0503020204020204" charset="-122"/>
          <a:ea typeface="微软雅黑" panose="020B0503020204020204" charset="-122"/>
          <a:cs typeface="微软雅黑" panose="020B0503020204020204" charset="-122"/>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4.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lstStyle/>
          <a:p>
            <a:r>
              <a:rPr lang="zh-CN" altLang="en-US"/>
              <a:t>空白演示</a:t>
            </a:r>
          </a:p>
        </p:txBody>
      </p:sp>
      <p:sp>
        <p:nvSpPr>
          <p:cNvPr id="3" name="副标题 2"/>
          <p:cNvSpPr>
            <a:spLocks noGrp="1"/>
          </p:cNvSpPr>
          <p:nvPr>
            <p:ph type="subTitle" idx="1"/>
            <p:custDataLst>
              <p:tags r:id="rId3"/>
            </p:custDataLst>
          </p:nvPr>
        </p:nvSpPr>
        <p:spPr/>
        <p:txBody>
          <a:bodyPr/>
          <a:lstStyle/>
          <a:p>
            <a:r>
              <a:rPr lang="zh-CN" altLang="en-US"/>
              <a:t>在此输入您的封面副标题</a:t>
            </a:r>
          </a:p>
        </p:txBody>
      </p:sp>
      <p:pic>
        <p:nvPicPr>
          <p:cNvPr id="3073" name="Picture 16" descr="p1"/>
          <p:cNvPicPr>
            <a:picLocks noChangeAspect="1"/>
          </p:cNvPicPr>
          <p:nvPr/>
        </p:nvPicPr>
        <p:blipFill>
          <a:blip r:embed="rId6"/>
          <a:stretch>
            <a:fillRect/>
          </a:stretch>
        </p:blipFill>
        <p:spPr>
          <a:xfrm>
            <a:off x="-27940" y="0"/>
            <a:ext cx="12247245" cy="6858000"/>
          </a:xfrm>
          <a:prstGeom prst="rect">
            <a:avLst/>
          </a:prstGeom>
          <a:noFill/>
          <a:ln w="9525">
            <a:noFill/>
          </a:ln>
        </p:spPr>
      </p:pic>
      <p:sp>
        <p:nvSpPr>
          <p:cNvPr id="11" name="Rectangle 3"/>
          <p:cNvSpPr txBox="1">
            <a:spLocks noRot="1" noChangeArrowheads="1"/>
          </p:cNvSpPr>
          <p:nvPr/>
        </p:nvSpPr>
        <p:spPr bwMode="auto">
          <a:xfrm>
            <a:off x="2794635" y="3165329"/>
            <a:ext cx="6400800" cy="1752600"/>
          </a:xfrm>
          <a:prstGeom prst="rect">
            <a:avLst/>
          </a:prstGeom>
          <a:ln>
            <a:miter lim="800000"/>
          </a:ln>
          <a:effectLst/>
          <a:sp3d prstMaterial="plastic"/>
        </p:spPr>
        <p:txBody>
          <a:bodyPr>
            <a:scene3d>
              <a:camera prst="orthographicFront"/>
              <a:lightRig rig="threePt" dir="t"/>
            </a:scene3d>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0000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00000"/>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9pPr>
          </a:lstStyle>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r>
              <a:rPr kumimoji="0" lang="zh-CN" altLang="en-US" sz="24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山西大学教育科学学院    侯怀银</a:t>
            </a:r>
          </a:p>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r>
              <a:rPr kumimoji="0" lang="en-US" altLang="zh-CN" sz="32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huaiyin8@163.com</a:t>
            </a:r>
            <a:endParaRPr kumimoji="0" lang="zh-CN" altLang="en-US" sz="24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endParaRPr>
          </a:p>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r>
              <a:rPr kumimoji="0" lang="zh-CN" altLang="en-US" sz="24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手机：</a:t>
            </a:r>
            <a:r>
              <a:rPr kumimoji="0" lang="zh-CN" altLang="en-US"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13934048721</a:t>
            </a:r>
            <a:endParaRPr kumimoji="0" lang="en-US" altLang="zh-CN"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endParaRPr>
          </a:p>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r>
              <a:rPr kumimoji="0" lang="zh-CN" altLang="en-US"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微</a:t>
            </a:r>
            <a:r>
              <a:rPr kumimoji="0" lang="zh-CN" altLang="en-US"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信公众号：吾学吾思</a:t>
            </a:r>
            <a:endParaRPr kumimoji="0" lang="en-US" altLang="zh-CN"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endParaRPr>
          </a:p>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r>
              <a:rPr kumimoji="0" lang="zh-CN" altLang="en-US"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办公</a:t>
            </a:r>
            <a:r>
              <a:rPr kumimoji="0" lang="zh-CN" altLang="en-US" sz="24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电话：0351-</a:t>
            </a:r>
            <a:r>
              <a:rPr kumimoji="0" lang="zh-CN" altLang="en-US"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701</a:t>
            </a:r>
            <a:r>
              <a:rPr kumimoji="0" lang="en-US" altLang="zh-CN" sz="24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9580</a:t>
            </a:r>
            <a:endParaRPr kumimoji="0" lang="zh-CN" altLang="en-US" sz="24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endParaRPr>
          </a:p>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endParaRPr kumimoji="0" lang="zh-CN" altLang="en-US" sz="2400" b="1"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endParaRPr>
          </a:p>
          <a:p>
            <a:pPr marL="0" marR="0" lvl="0" indent="0" algn="ctr" defTabSz="914400" rtl="0" eaLnBrk="1" fontAlgn="auto" latinLnBrk="0" hangingPunct="1">
              <a:lnSpc>
                <a:spcPct val="130000"/>
              </a:lnSpc>
              <a:spcBef>
                <a:spcPct val="0"/>
              </a:spcBef>
              <a:spcAft>
                <a:spcPts val="0"/>
              </a:spcAft>
              <a:buClrTx/>
              <a:buSzTx/>
              <a:buFont typeface="Wingdings" panose="05000000000000000000" charset="0"/>
              <a:buNone/>
              <a:defRPr/>
            </a:pPr>
            <a:r>
              <a:rPr kumimoji="0" lang="en-US" altLang="zh-CN" sz="2800"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2019</a:t>
            </a:r>
            <a:r>
              <a:rPr kumimoji="0" lang="zh-CN" altLang="en-US" sz="2800"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年</a:t>
            </a:r>
            <a:r>
              <a:rPr kumimoji="0" lang="en-US" altLang="zh-CN" sz="2800" i="0" u="none" strike="noStrike" kern="1200" cap="none" spc="0" normalizeH="0" baseline="0" noProof="1">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10</a:t>
            </a:r>
            <a:r>
              <a:rPr kumimoji="0" lang="zh-CN" altLang="en-US" sz="2800"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月</a:t>
            </a:r>
            <a:r>
              <a:rPr kumimoji="0" lang="en-US" altLang="zh-CN" sz="2800"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20</a:t>
            </a:r>
            <a:r>
              <a:rPr kumimoji="0" lang="zh-CN" altLang="en-US" sz="2800"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微软雅黑" panose="020B0503020204020204" charset="-122"/>
                <a:ea typeface="微软雅黑" panose="020B0503020204020204" charset="-122"/>
                <a:cs typeface="微软雅黑" panose="020B0503020204020204" charset="-122"/>
                <a:sym typeface="+mn-ea"/>
              </a:rPr>
              <a:t>日</a:t>
            </a:r>
            <a:endParaRPr kumimoji="0" lang="zh-CN" altLang="en-US" sz="2800" b="1" i="0" u="none" strike="noStrike" kern="1200" cap="none" spc="0" normalizeH="0" baseline="0" noProof="1"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4" name="矩形 3"/>
          <p:cNvSpPr/>
          <p:nvPr/>
        </p:nvSpPr>
        <p:spPr>
          <a:xfrm>
            <a:off x="1527810" y="1564005"/>
            <a:ext cx="9417964" cy="1200329"/>
          </a:xfrm>
          <a:prstGeom prst="rect">
            <a:avLst/>
          </a:prstGeom>
          <a:noFill/>
          <a:ln>
            <a:noFill/>
          </a:ln>
        </p:spPr>
        <p:txBody>
          <a:bodyPr wrap="none" rtlCol="0" anchor="t">
            <a:spAutoFit/>
          </a:bodyPr>
          <a:lstStyle/>
          <a:p>
            <a:pPr algn="ctr"/>
            <a:r>
              <a:rPr lang="zh-CN" altLang="en-US" sz="7200" b="1" dirty="0" smtClean="0">
                <a:solidFill>
                  <a:schemeClr val="tx1"/>
                </a:solidFill>
                <a:effectLst>
                  <a:reflection blurRad="6350" stA="53000" endA="300" endPos="35500" dir="5400000" sy="-90000" algn="bl" rotWithShape="0"/>
                </a:effectLst>
                <a:latin typeface="微软雅黑" panose="020B0503020204020204" charset="-122"/>
                <a:ea typeface="微软雅黑" panose="020B0503020204020204" charset="-122"/>
              </a:rPr>
              <a:t>我们如何认识学校职能</a:t>
            </a:r>
            <a:endParaRPr lang="zh-CN" altLang="en-US" sz="7200" b="1" dirty="0">
              <a:solidFill>
                <a:schemeClr val="tx1"/>
              </a:solidFill>
              <a:effectLst>
                <a:reflection blurRad="6350" stA="53000" endA="300" endPos="35500" dir="5400000" sy="-90000" algn="bl" rotWithShape="0"/>
              </a:effectLst>
              <a:latin typeface="微软雅黑" panose="020B0503020204020204" charset="-122"/>
              <a:ea typeface="微软雅黑" panose="020B0503020204020204"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1483360" y="2966720"/>
            <a:ext cx="3084195" cy="9251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t>学校职能的</a:t>
            </a:r>
          </a:p>
          <a:p>
            <a:pPr algn="ctr"/>
            <a:r>
              <a:rPr lang="zh-CN" altLang="en-US" sz="2400" b="1"/>
              <a:t>五大层面</a:t>
            </a:r>
          </a:p>
        </p:txBody>
      </p:sp>
      <p:sp>
        <p:nvSpPr>
          <p:cNvPr id="6" name="左大括号 5"/>
          <p:cNvSpPr/>
          <p:nvPr/>
        </p:nvSpPr>
        <p:spPr>
          <a:xfrm>
            <a:off x="4758055" y="1459865"/>
            <a:ext cx="664845" cy="39389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b="1"/>
          </a:p>
        </p:txBody>
      </p:sp>
      <p:sp>
        <p:nvSpPr>
          <p:cNvPr id="13" name="圆角矩形 12"/>
          <p:cNvSpPr/>
          <p:nvPr/>
        </p:nvSpPr>
        <p:spPr>
          <a:xfrm>
            <a:off x="5617845" y="1320800"/>
            <a:ext cx="1715135" cy="5708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国家层面</a:t>
            </a:r>
          </a:p>
        </p:txBody>
      </p:sp>
      <p:sp>
        <p:nvSpPr>
          <p:cNvPr id="9" name="圆角矩形 8"/>
          <p:cNvSpPr/>
          <p:nvPr/>
        </p:nvSpPr>
        <p:spPr>
          <a:xfrm>
            <a:off x="5617845" y="2266315"/>
            <a:ext cx="1715135" cy="525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社区层面</a:t>
            </a:r>
          </a:p>
        </p:txBody>
      </p:sp>
      <p:sp>
        <p:nvSpPr>
          <p:cNvPr id="10" name="圆角矩形 9"/>
          <p:cNvSpPr/>
          <p:nvPr/>
        </p:nvSpPr>
        <p:spPr>
          <a:xfrm>
            <a:off x="5617845" y="3166110"/>
            <a:ext cx="1715135" cy="525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学校层面</a:t>
            </a:r>
            <a:endParaRPr lang="zh-CN" altLang="en-US"/>
          </a:p>
        </p:txBody>
      </p:sp>
      <p:sp>
        <p:nvSpPr>
          <p:cNvPr id="11" name="圆角矩形 10"/>
          <p:cNvSpPr/>
          <p:nvPr/>
        </p:nvSpPr>
        <p:spPr>
          <a:xfrm>
            <a:off x="5617845" y="4066540"/>
            <a:ext cx="1715135" cy="525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教师层面</a:t>
            </a:r>
            <a:endParaRPr lang="zh-CN" altLang="en-US"/>
          </a:p>
        </p:txBody>
      </p:sp>
      <p:sp>
        <p:nvSpPr>
          <p:cNvPr id="12" name="圆角矩形 11"/>
          <p:cNvSpPr/>
          <p:nvPr/>
        </p:nvSpPr>
        <p:spPr>
          <a:xfrm>
            <a:off x="5617845" y="4966335"/>
            <a:ext cx="1715135" cy="525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学生层面</a:t>
            </a:r>
            <a:endParaRPr lang="zh-CN" altLang="en-US"/>
          </a:p>
        </p:txBody>
      </p:sp>
      <p:sp>
        <p:nvSpPr>
          <p:cNvPr id="7" name="文本框 6"/>
          <p:cNvSpPr txBox="1"/>
          <p:nvPr/>
        </p:nvSpPr>
        <p:spPr>
          <a:xfrm>
            <a:off x="669290" y="584200"/>
            <a:ext cx="4411980" cy="521970"/>
          </a:xfrm>
          <a:prstGeom prst="rect">
            <a:avLst/>
          </a:prstGeom>
          <a:noFill/>
        </p:spPr>
        <p:txBody>
          <a:bodyPr wrap="square" rtlCol="0" anchor="t">
            <a:spAutoFit/>
          </a:bodyPr>
          <a:lstStyle/>
          <a:p>
            <a:r>
              <a:rPr lang="zh-CN" altLang="en-US" sz="2800" b="1" spc="200">
                <a:solidFill>
                  <a:srgbClr val="FF0000"/>
                </a:solidFill>
                <a:uFillTx/>
                <a:latin typeface="微软雅黑" panose="020B0503020204020204" charset="-122"/>
                <a:ea typeface="微软雅黑" panose="020B0503020204020204" charset="-122"/>
                <a:cs typeface="微软雅黑" panose="020B0503020204020204" charset="-122"/>
                <a:sym typeface="+mn-ea"/>
              </a:rPr>
              <a:t>纵向维度的学校职能分类：</a:t>
            </a:r>
            <a:endParaRPr lang="zh-CN" altLang="en-US" sz="2800" b="1" spc="200">
              <a:solidFill>
                <a:srgbClr val="FF0000"/>
              </a:solidFill>
              <a:uFillTx/>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107954"/>
            <a:ext cx="10852237" cy="441964"/>
          </a:xfrm>
        </p:spPr>
        <p:txBody>
          <a:bodyPr/>
          <a:lstStyle/>
          <a:p>
            <a:pPr>
              <a:lnSpc>
                <a:spcPct val="130000"/>
              </a:lnSpc>
            </a:pPr>
            <a:r>
              <a:rPr lang="zh-CN" altLang="en-US" sz="2800"/>
              <a:t/>
            </a:r>
            <a:br>
              <a:rPr lang="zh-CN" altLang="en-US" sz="2800"/>
            </a:br>
            <a:r>
              <a:rPr lang="zh-CN" altLang="en-US" sz="2800"/>
              <a:t>（一）学校在国家社会层面的职能</a:t>
            </a:r>
          </a:p>
        </p:txBody>
      </p:sp>
      <p:sp>
        <p:nvSpPr>
          <p:cNvPr id="3075" name="Rectangle 3"/>
          <p:cNvSpPr>
            <a:spLocks noGrp="1"/>
          </p:cNvSpPr>
          <p:nvPr>
            <p:ph idx="1"/>
          </p:nvPr>
        </p:nvSpPr>
        <p:spPr>
          <a:xfrm>
            <a:off x="484462" y="1410343"/>
            <a:ext cx="10852237" cy="5388907"/>
          </a:xfrm>
        </p:spPr>
        <p:txBody>
          <a:bodyPr vert="horz" wrap="square" lIns="91440" tIns="45720" rIns="91440" bIns="45720" anchor="t"/>
          <a:lstStyle/>
          <a:p>
            <a:pPr algn="just" eaLnBrk="1" hangingPunct="1">
              <a:buNone/>
            </a:pPr>
            <a:r>
              <a:rPr lang="en-US" altLang="zh-CN" dirty="0"/>
              <a:t>           </a:t>
            </a:r>
            <a:r>
              <a:rPr lang="en-US" altLang="zh-CN" sz="2400"/>
              <a:t>学校对国家社会履行的职能主要有</a:t>
            </a:r>
            <a:r>
              <a:rPr lang="en-US" altLang="zh-CN" sz="2400">
                <a:solidFill>
                  <a:srgbClr val="FF0000"/>
                </a:solidFill>
              </a:rPr>
              <a:t>政治职能、经济职能、文化职能及选拔人才</a:t>
            </a:r>
            <a:r>
              <a:rPr lang="en-US" altLang="zh-CN" sz="2400"/>
              <a:t>的职能。前三种职能发挥需要的周期较长且相对隐蔽，学校对这三种职能的履行主要是通过两种方式：</a:t>
            </a:r>
          </a:p>
          <a:p>
            <a:pPr algn="just" eaLnBrk="1" hangingPunct="1">
              <a:buNone/>
            </a:pPr>
            <a:r>
              <a:rPr lang="en-US" altLang="zh-CN" sz="2400"/>
              <a:t>        </a:t>
            </a:r>
            <a:r>
              <a:rPr lang="en-US" altLang="zh-CN" sz="2400">
                <a:solidFill>
                  <a:srgbClr val="FF0000"/>
                </a:solidFill>
              </a:rPr>
              <a:t>一种是学校本身在起作用。</a:t>
            </a:r>
            <a:endParaRPr lang="en-US" altLang="zh-CN" sz="2400"/>
          </a:p>
          <a:p>
            <a:pPr algn="just" eaLnBrk="1" hangingPunct="1">
              <a:buNone/>
            </a:pPr>
            <a:r>
              <a:rPr lang="en-US" altLang="zh-CN" sz="2400"/>
              <a:t>        1. 经济职能方面</a:t>
            </a:r>
          </a:p>
          <a:p>
            <a:pPr algn="just" eaLnBrk="1" hangingPunct="1">
              <a:buNone/>
            </a:pPr>
            <a:r>
              <a:rPr lang="en-US" altLang="zh-CN" sz="2400"/>
              <a:t>        学校各种硬件设备的配置，大到建筑小到教学设施和用具，尤其是现代信息技术的发达以及多媒体的广泛使用，这些都使学校在一定程度上推动着社会经济的发展</a:t>
            </a:r>
            <a:r>
              <a:rPr sz="2400"/>
              <a:t>。</a:t>
            </a:r>
          </a:p>
          <a:p>
            <a:pPr algn="just" eaLnBrk="1" hangingPunct="1">
              <a:buNone/>
            </a:pPr>
            <a:r>
              <a:rPr sz="2400"/>
              <a:t>        </a:t>
            </a:r>
            <a:r>
              <a:rPr lang="en-US" altLang="zh-CN" sz="2400"/>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idx="1"/>
          </p:nvPr>
        </p:nvSpPr>
        <p:spPr/>
        <p:txBody>
          <a:bodyPr vert="horz" wrap="square" lIns="91440" tIns="45720" rIns="91440" bIns="45720" anchor="t"/>
          <a:lstStyle/>
          <a:p>
            <a:pPr eaLnBrk="1" hangingPunct="1">
              <a:buNone/>
            </a:pPr>
            <a:r>
              <a:rPr lang="en-US" altLang="zh-CN" sz="2400" dirty="0"/>
              <a:t>        </a:t>
            </a:r>
            <a:r>
              <a:rPr lang="en-US" altLang="zh-CN" sz="2400" dirty="0">
                <a:sym typeface="+mn-ea"/>
              </a:rPr>
              <a:t>2. </a:t>
            </a:r>
            <a:r>
              <a:rPr lang="en-US" altLang="zh-CN" sz="2400" dirty="0" err="1">
                <a:sym typeface="+mn-ea"/>
              </a:rPr>
              <a:t>政治职能方面</a:t>
            </a:r>
            <a:endParaRPr lang="en-US" altLang="zh-CN" sz="2400" dirty="0">
              <a:sym typeface="+mn-ea"/>
            </a:endParaRPr>
          </a:p>
          <a:p>
            <a:pPr eaLnBrk="1" hangingPunct="1">
              <a:lnSpc>
                <a:spcPct val="140000"/>
              </a:lnSpc>
              <a:buNone/>
            </a:pPr>
            <a:r>
              <a:rPr lang="en-US" altLang="zh-CN" sz="2400" dirty="0">
                <a:sym typeface="+mn-ea"/>
              </a:rPr>
              <a:t>        在</a:t>
            </a:r>
            <a:r>
              <a:rPr sz="2400" dirty="0">
                <a:sym typeface="+mn-ea"/>
              </a:rPr>
              <a:t>我国当</a:t>
            </a:r>
            <a:r>
              <a:rPr lang="en-US" altLang="zh-CN" sz="2400" dirty="0">
                <a:sym typeface="+mn-ea"/>
              </a:rPr>
              <a:t>下，学校在某种程度上隶属于国家和政府，因此，</a:t>
            </a:r>
            <a:r>
              <a:rPr lang="en-US" altLang="zh-CN" sz="2400" dirty="0" smtClean="0">
                <a:sym typeface="+mn-ea"/>
              </a:rPr>
              <a:t>学校常常以国家代言人的身份出现，</a:t>
            </a:r>
            <a:r>
              <a:rPr lang="en-US" altLang="zh-CN" sz="2400" dirty="0">
                <a:sym typeface="+mn-ea"/>
              </a:rPr>
              <a:t>通过政治课、各种活动、仪式等形式强化了对国家的认同，</a:t>
            </a:r>
            <a:r>
              <a:rPr lang="en-US" altLang="zh-CN" sz="2400" dirty="0" smtClean="0">
                <a:sym typeface="+mn-ea"/>
              </a:rPr>
              <a:t>维持了政治的稳定。</a:t>
            </a:r>
            <a:endParaRPr lang="en-US" altLang="zh-CN" sz="2400" dirty="0">
              <a:sym typeface="+mn-ea"/>
            </a:endParaRPr>
          </a:p>
          <a:p>
            <a:pPr eaLnBrk="1" hangingPunct="1">
              <a:buNone/>
            </a:pPr>
            <a:r>
              <a:rPr lang="en-US" altLang="zh-CN" sz="2400" dirty="0">
                <a:sym typeface="+mn-ea"/>
              </a:rPr>
              <a:t>        3. </a:t>
            </a:r>
            <a:r>
              <a:rPr lang="en-US" altLang="zh-CN" sz="2400" dirty="0" err="1">
                <a:sym typeface="+mn-ea"/>
              </a:rPr>
              <a:t>文化职能方面</a:t>
            </a:r>
            <a:endParaRPr lang="en-US" altLang="zh-CN" sz="2400" dirty="0">
              <a:sym typeface="+mn-ea"/>
            </a:endParaRPr>
          </a:p>
          <a:p>
            <a:pPr eaLnBrk="1" hangingPunct="1">
              <a:lnSpc>
                <a:spcPct val="140000"/>
              </a:lnSpc>
              <a:buNone/>
            </a:pPr>
            <a:r>
              <a:rPr lang="en-US" altLang="zh-CN" sz="2400" dirty="0">
                <a:sym typeface="+mn-ea"/>
              </a:rPr>
              <a:t>        </a:t>
            </a:r>
            <a:r>
              <a:rPr lang="en-US" altLang="zh-CN" sz="2400" dirty="0" err="1">
                <a:sym typeface="+mn-ea"/>
              </a:rPr>
              <a:t>学校往往是带着外显规范及社会期望的文化单位，</a:t>
            </a:r>
            <a:r>
              <a:rPr lang="en-US" altLang="zh-CN" sz="2400" dirty="0" err="1" smtClean="0">
                <a:sym typeface="+mn-ea"/>
              </a:rPr>
              <a:t>整合着不同背景的文化</a:t>
            </a:r>
            <a:r>
              <a:rPr lang="en-US" altLang="zh-CN" sz="2400" dirty="0" err="1">
                <a:sym typeface="+mn-ea"/>
              </a:rPr>
              <a:t>，并将其保存和传递</a:t>
            </a:r>
            <a:r>
              <a:rPr lang="en-US" altLang="zh-CN" sz="2400" dirty="0">
                <a:sym typeface="+mn-ea"/>
              </a:rPr>
              <a:t>。</a:t>
            </a:r>
            <a:r>
              <a:rPr lang="en-US" altLang="zh-CN" sz="2400" dirty="0" err="1" smtClean="0">
                <a:sym typeface="+mn-ea"/>
              </a:rPr>
              <a:t>学校主要是通过</a:t>
            </a:r>
            <a:r>
              <a:rPr sz="2400" dirty="0" smtClean="0">
                <a:sym typeface="+mn-ea"/>
              </a:rPr>
              <a:t>课程、</a:t>
            </a:r>
            <a:r>
              <a:rPr lang="en-US" altLang="zh-CN" sz="2400" dirty="0" err="1" smtClean="0">
                <a:sym typeface="+mn-ea"/>
              </a:rPr>
              <a:t>课本</a:t>
            </a:r>
            <a:r>
              <a:rPr sz="2400" dirty="0" smtClean="0"/>
              <a:t>和课堂</a:t>
            </a:r>
            <a:r>
              <a:rPr lang="en-US" altLang="zh-CN" sz="2400" dirty="0" err="1" smtClean="0">
                <a:sym typeface="+mn-ea"/>
              </a:rPr>
              <a:t>等对文化进行</a:t>
            </a:r>
            <a:r>
              <a:rPr sz="2400" dirty="0" smtClean="0">
                <a:sym typeface="+mn-ea"/>
              </a:rPr>
              <a:t>传承、选择和创新</a:t>
            </a:r>
            <a:r>
              <a:rPr lang="en-US" altLang="zh-CN" sz="2400" dirty="0" smtClean="0">
                <a:sym typeface="+mn-ea"/>
              </a:rPr>
              <a:t>，</a:t>
            </a:r>
            <a:r>
              <a:rPr lang="en-US" altLang="zh-CN" sz="2400" dirty="0" err="1">
                <a:sym typeface="+mn-ea"/>
              </a:rPr>
              <a:t>向学生们传递着主流价值观</a:t>
            </a:r>
            <a:r>
              <a:rPr lang="en-US" altLang="zh-CN" sz="2400" dirty="0">
                <a:sym typeface="+mn-ea"/>
              </a:rPr>
              <a:t>。</a:t>
            </a:r>
          </a:p>
          <a:p>
            <a:pPr eaLnBrk="1" hangingPunct="1">
              <a:buNone/>
            </a:pPr>
            <a:endParaRPr lang="en-US" altLang="zh-CN"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idx="1"/>
          </p:nvPr>
        </p:nvSpPr>
        <p:spPr/>
        <p:txBody>
          <a:bodyPr vert="horz" wrap="square" lIns="91440" tIns="45720" rIns="91440" bIns="45720" anchor="t"/>
          <a:lstStyle/>
          <a:p>
            <a:pPr eaLnBrk="1" hangingPunct="1">
              <a:buNone/>
            </a:pPr>
            <a:r>
              <a:rPr lang="en-US" altLang="zh-CN" dirty="0"/>
              <a:t>        </a:t>
            </a:r>
          </a:p>
        </p:txBody>
      </p:sp>
      <p:sp>
        <p:nvSpPr>
          <p:cNvPr id="100" name="文本框 99"/>
          <p:cNvSpPr txBox="1"/>
          <p:nvPr/>
        </p:nvSpPr>
        <p:spPr>
          <a:xfrm>
            <a:off x="669925" y="1188085"/>
            <a:ext cx="10499090" cy="4553234"/>
          </a:xfrm>
          <a:prstGeom prst="rect">
            <a:avLst/>
          </a:prstGeom>
          <a:noFill/>
          <a:ln w="9525">
            <a:noFill/>
          </a:ln>
        </p:spPr>
        <p:txBody>
          <a:bodyPr wrap="square">
            <a:spAutoFit/>
          </a:bodyPr>
          <a:lstStyle/>
          <a:p>
            <a:pPr marL="228600" indent="-228600" algn="just">
              <a:lnSpc>
                <a:spcPct val="130000"/>
              </a:lnSpc>
              <a:spcBef>
                <a:spcPts val="0"/>
              </a:spcBef>
              <a:spcAft>
                <a:spcPts val="1000"/>
              </a:spcAft>
              <a:buClrTx/>
              <a:buSzTx/>
              <a:buNone/>
            </a:pPr>
            <a:r>
              <a:rPr lang="en-US" altLang="zh-CN" sz="2400" spc="150" dirty="0">
                <a:uFillTx/>
                <a:latin typeface="微软雅黑" panose="020B0503020204020204" charset="-122"/>
                <a:ea typeface="微软雅黑" panose="020B0503020204020204" charset="-122"/>
                <a:cs typeface="微软雅黑" panose="020B0503020204020204" charset="-122"/>
              </a:rPr>
              <a:t>        </a:t>
            </a:r>
            <a:r>
              <a:rPr lang="en-US" altLang="zh-CN" sz="3200" spc="150" dirty="0" err="1">
                <a:solidFill>
                  <a:srgbClr val="FF0000"/>
                </a:solidFill>
                <a:uFillTx/>
                <a:latin typeface="微软雅黑" panose="020B0503020204020204" charset="-122"/>
                <a:ea typeface="微软雅黑" panose="020B0503020204020204" charset="-122"/>
                <a:cs typeface="微软雅黑" panose="020B0503020204020204" charset="-122"/>
              </a:rPr>
              <a:t>另一种方式即学校通过培养的人才最终服务于社会的政治、经济、文化系统和领域</a:t>
            </a:r>
            <a:r>
              <a:rPr lang="en-US" altLang="zh-CN" sz="3200" spc="150" dirty="0">
                <a:solidFill>
                  <a:srgbClr val="FF0000"/>
                </a:solidFill>
                <a:uFillTx/>
                <a:latin typeface="微软雅黑" panose="020B0503020204020204" charset="-122"/>
                <a:ea typeface="微软雅黑" panose="020B0503020204020204" charset="-122"/>
                <a:cs typeface="微软雅黑" panose="020B0503020204020204" charset="-122"/>
              </a:rPr>
              <a:t>。</a:t>
            </a:r>
            <a:endParaRPr lang="en-US" altLang="zh-CN" sz="3200" spc="150" dirty="0">
              <a:uFillTx/>
              <a:latin typeface="微软雅黑" panose="020B0503020204020204" charset="-122"/>
              <a:ea typeface="微软雅黑" panose="020B0503020204020204" charset="-122"/>
              <a:cs typeface="微软雅黑" panose="020B0503020204020204" charset="-122"/>
            </a:endParaRPr>
          </a:p>
          <a:p>
            <a:pPr marL="228600" indent="-228600" algn="just">
              <a:lnSpc>
                <a:spcPct val="160000"/>
              </a:lnSpc>
              <a:spcBef>
                <a:spcPts val="0"/>
              </a:spcBef>
              <a:spcAft>
                <a:spcPts val="1000"/>
              </a:spcAft>
              <a:buClrTx/>
              <a:buSzTx/>
              <a:buNone/>
            </a:pPr>
            <a:r>
              <a:rPr lang="en-US" altLang="zh-CN" sz="3200" spc="150" dirty="0">
                <a:uFillTx/>
                <a:latin typeface="微软雅黑" panose="020B0503020204020204" charset="-122"/>
                <a:ea typeface="微软雅黑" panose="020B0503020204020204" charset="-122"/>
                <a:cs typeface="微软雅黑" panose="020B0503020204020204" charset="-122"/>
              </a:rPr>
              <a:t>        </a:t>
            </a:r>
            <a:r>
              <a:rPr lang="en-US" altLang="zh-CN" sz="3200" b="0" spc="150" dirty="0">
                <a:uFillTx/>
                <a:latin typeface="微软雅黑" panose="020B0503020204020204" charset="-122"/>
                <a:ea typeface="微软雅黑" panose="020B0503020204020204" charset="-122"/>
                <a:cs typeface="微软雅黑" panose="020B0503020204020204" charset="-122"/>
              </a:rPr>
              <a:t>如何将各级各类合格、优秀的人才筛选出来分配到不同的岗位上，这对维持社会的健康运行非常关键，这一职能很自然地又落在了学校的肩上，也就是学校的选拔职能。 </a:t>
            </a:r>
            <a:endParaRPr lang="en-US" altLang="zh-CN" sz="3200" spc="150" dirty="0">
              <a:uFillTx/>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510544"/>
            <a:ext cx="10852237" cy="441964"/>
          </a:xfrm>
        </p:spPr>
        <p:txBody>
          <a:bodyPr/>
          <a:lstStyle/>
          <a:p>
            <a:r>
              <a:rPr lang="zh-CN" altLang="en-US" sz="2800"/>
              <a:t>（二）学校在社区层面的职能</a:t>
            </a:r>
          </a:p>
        </p:txBody>
      </p:sp>
      <p:sp>
        <p:nvSpPr>
          <p:cNvPr id="3075" name="Rectangle 3"/>
          <p:cNvSpPr>
            <a:spLocks noGrp="1"/>
          </p:cNvSpPr>
          <p:nvPr>
            <p:ph idx="1"/>
          </p:nvPr>
        </p:nvSpPr>
        <p:spPr/>
        <p:txBody>
          <a:bodyPr vert="horz" wrap="square" lIns="91440" tIns="45720" rIns="91440" bIns="45720" anchor="t"/>
          <a:lstStyle/>
          <a:p>
            <a:pPr algn="just" eaLnBrk="1" hangingPunct="1">
              <a:buNone/>
            </a:pPr>
            <a:r>
              <a:rPr lang="en-US" altLang="zh-CN" dirty="0"/>
              <a:t>           </a:t>
            </a:r>
            <a:r>
              <a:rPr lang="en-US" altLang="zh-CN" sz="2400" dirty="0" err="1"/>
              <a:t>随着社会的发展和进步，学校作为所在社区的重要组成部分与社区的互动越来越多，联系也越来越密切</a:t>
            </a:r>
            <a:r>
              <a:rPr lang="en-US" altLang="zh-CN" sz="2400" dirty="0"/>
              <a:t>。</a:t>
            </a:r>
            <a:r>
              <a:rPr lang="en-US" altLang="zh-CN" sz="2400" dirty="0" err="1"/>
              <a:t>学校与社区的沟通互动，从学校方面来说，主要表现在以下几个方面</a:t>
            </a:r>
            <a:r>
              <a:rPr lang="en-US" altLang="zh-CN" sz="2400" dirty="0"/>
              <a:t>：</a:t>
            </a:r>
          </a:p>
          <a:p>
            <a:pPr algn="just" eaLnBrk="1" hangingPunct="1">
              <a:buNone/>
            </a:pPr>
            <a:r>
              <a:rPr lang="en-US" altLang="zh-CN" sz="2400" dirty="0"/>
              <a:t>        1.学校为社会所有、社会所治、社会所享，学校需要社区参与和评估</a:t>
            </a:r>
            <a:r>
              <a:rPr sz="2400" dirty="0"/>
              <a:t>。</a:t>
            </a:r>
          </a:p>
          <a:p>
            <a:pPr algn="just" eaLnBrk="1" hangingPunct="1">
              <a:buNone/>
            </a:pPr>
            <a:r>
              <a:rPr sz="2400" dirty="0"/>
              <a:t>        </a:t>
            </a:r>
            <a:r>
              <a:rPr lang="en-US" altLang="zh-CN" sz="2400" dirty="0"/>
              <a:t>2.学校是社区的文化教育中心和传播科学技术的中心，学校的设施、场地应该向社区开放</a:t>
            </a:r>
            <a:r>
              <a:rPr sz="2400" dirty="0"/>
              <a:t>。</a:t>
            </a:r>
          </a:p>
          <a:p>
            <a:pPr algn="just" eaLnBrk="1" hangingPunct="1">
              <a:buNone/>
            </a:pPr>
            <a:r>
              <a:rPr sz="2400" dirty="0"/>
              <a:t>        </a:t>
            </a:r>
            <a:r>
              <a:rPr lang="en-US" altLang="zh-CN" sz="2400" dirty="0"/>
              <a:t>3.学校是培育儿童的社区乡土观念的场所，能促使学生对社区生活具有科学的认识并具有乡土情感</a:t>
            </a:r>
            <a:r>
              <a:rPr sz="2400" dirty="0"/>
              <a:t>。</a:t>
            </a:r>
          </a:p>
          <a:p>
            <a:pPr algn="just" eaLnBrk="1" hangingPunct="1">
              <a:buNone/>
            </a:pPr>
            <a:r>
              <a:rPr sz="2400" dirty="0"/>
              <a:t>        </a:t>
            </a:r>
            <a:r>
              <a:rPr lang="en-US" altLang="zh-CN" sz="2400" dirty="0"/>
              <a:t>4.学校应该协助社区居民满足其文化教育需要</a:t>
            </a:r>
            <a:r>
              <a:rPr lang="en-US" altLang="zh-CN" sz="2400" dirty="0" smtClean="0"/>
              <a:t>，</a:t>
            </a:r>
            <a:r>
              <a:rPr sz="2400" dirty="0" smtClean="0"/>
              <a:t>消</a:t>
            </a:r>
            <a:r>
              <a:rPr lang="en-US" altLang="zh-CN" sz="2400" dirty="0" err="1" smtClean="0"/>
              <a:t>除社区环境中的不良因素</a:t>
            </a:r>
            <a:r>
              <a:rPr lang="en-US" altLang="zh-CN" sz="2400" dirty="0" err="1"/>
              <a:t>，改善社区的生活，共同建设和发展社区</a:t>
            </a:r>
            <a:r>
              <a:rPr sz="2400" dirty="0"/>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6247" y="760734"/>
            <a:ext cx="10852237" cy="441964"/>
          </a:xfrm>
        </p:spPr>
        <p:txBody>
          <a:bodyPr/>
          <a:lstStyle/>
          <a:p>
            <a:r>
              <a:rPr lang="zh-CN" altLang="en-US" sz="2800"/>
              <a:t>（三）学校在学校层面的职能</a:t>
            </a:r>
          </a:p>
        </p:txBody>
      </p:sp>
      <p:sp>
        <p:nvSpPr>
          <p:cNvPr id="3075" name="Rectangle 3"/>
          <p:cNvSpPr>
            <a:spLocks noGrp="1"/>
          </p:cNvSpPr>
          <p:nvPr>
            <p:ph idx="1"/>
          </p:nvPr>
        </p:nvSpPr>
        <p:spPr>
          <a:xfrm>
            <a:off x="669882" y="1586873"/>
            <a:ext cx="10852237" cy="5388907"/>
          </a:xfrm>
        </p:spPr>
        <p:txBody>
          <a:bodyPr vert="horz" wrap="square" lIns="91440" tIns="45720" rIns="91440" bIns="45720" anchor="t"/>
          <a:lstStyle/>
          <a:p>
            <a:pPr algn="just" eaLnBrk="1" hangingPunct="1">
              <a:lnSpc>
                <a:spcPct val="150000"/>
              </a:lnSpc>
              <a:buClrTx/>
              <a:buSzTx/>
              <a:buNone/>
            </a:pPr>
            <a:r>
              <a:rPr lang="en-US" altLang="zh-CN" dirty="0"/>
              <a:t>           </a:t>
            </a:r>
            <a:r>
              <a:rPr lang="en-US" altLang="zh-CN" sz="2400" dirty="0" err="1"/>
              <a:t>传统计划经济体制中，全国统一听指挥</a:t>
            </a:r>
            <a:r>
              <a:rPr lang="en-US" altLang="zh-CN" sz="2400" dirty="0"/>
              <a:t>。学校也不例外，是国家政治组织、意识形态、国家机器的延伸物，通过来自上级的命令信号来确定其行为的合法性，自身资源获得的多少也是听上级的决定</a:t>
            </a:r>
            <a:r>
              <a:rPr lang="en-US" altLang="zh-CN" sz="2400" dirty="0" smtClean="0"/>
              <a:t>。</a:t>
            </a:r>
          </a:p>
          <a:p>
            <a:pPr algn="just" eaLnBrk="1" hangingPunct="1">
              <a:lnSpc>
                <a:spcPct val="150000"/>
              </a:lnSpc>
              <a:buClrTx/>
              <a:buSzTx/>
              <a:buNone/>
            </a:pPr>
            <a:r>
              <a:rPr lang="en-US" altLang="zh-CN" sz="2400" dirty="0" smtClean="0"/>
              <a:t> </a:t>
            </a:r>
            <a:r>
              <a:rPr lang="en-US" altLang="zh-CN" sz="2400" dirty="0" smtClean="0"/>
              <a:t>       </a:t>
            </a:r>
            <a:r>
              <a:rPr lang="en-US" altLang="zh-CN" sz="2400" dirty="0" err="1" smtClean="0"/>
              <a:t>在改革开放实行市场经济体制的今天，</a:t>
            </a:r>
            <a:r>
              <a:rPr lang="en-US" altLang="zh-CN" sz="2400" dirty="0" err="1" smtClean="0">
                <a:solidFill>
                  <a:srgbClr val="FF0000"/>
                </a:solidFill>
              </a:rPr>
              <a:t>学校的自主性增强</a:t>
            </a:r>
            <a:r>
              <a:rPr lang="en-US" altLang="zh-CN" sz="2400" dirty="0" err="1" smtClean="0"/>
              <a:t>了，也需要自力更生了</a:t>
            </a:r>
            <a:r>
              <a:rPr lang="en-US" altLang="zh-CN" sz="2400" dirty="0"/>
              <a:t>。</a:t>
            </a:r>
            <a:r>
              <a:rPr lang="en-US" altLang="zh-CN" sz="2400" dirty="0" err="1" smtClean="0"/>
              <a:t>原来</a:t>
            </a:r>
            <a:r>
              <a:rPr sz="2400" dirty="0" smtClean="0"/>
              <a:t>主要</a:t>
            </a:r>
            <a:r>
              <a:rPr lang="en-US" altLang="zh-CN" sz="2400" dirty="0" err="1" smtClean="0"/>
              <a:t>靠国家提供资源</a:t>
            </a:r>
            <a:r>
              <a:rPr lang="en-US" altLang="zh-CN" sz="2400" dirty="0" err="1"/>
              <a:t>，现在必须学会</a:t>
            </a:r>
            <a:r>
              <a:rPr lang="en-US" altLang="zh-CN" sz="2400" dirty="0" err="1">
                <a:solidFill>
                  <a:srgbClr val="FF0000"/>
                </a:solidFill>
              </a:rPr>
              <a:t>主动争取资源</a:t>
            </a:r>
            <a:r>
              <a:rPr lang="en-US" altLang="zh-CN" sz="2400" dirty="0" err="1"/>
              <a:t>来谋求学校的发展</a:t>
            </a:r>
            <a:r>
              <a:rPr lang="en-US" altLang="zh-CN" sz="2400" dirty="0"/>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636909"/>
            <a:ext cx="10852237" cy="441964"/>
          </a:xfrm>
        </p:spPr>
        <p:txBody>
          <a:bodyPr/>
          <a:lstStyle/>
          <a:p>
            <a:r>
              <a:rPr lang="zh-CN" altLang="en-US" sz="2800"/>
              <a:t>（四）学校在教师层面的职能</a:t>
            </a:r>
          </a:p>
        </p:txBody>
      </p:sp>
      <p:sp>
        <p:nvSpPr>
          <p:cNvPr id="3075" name="Rectangle 3"/>
          <p:cNvSpPr>
            <a:spLocks noGrp="1"/>
          </p:cNvSpPr>
          <p:nvPr>
            <p:ph idx="1"/>
          </p:nvPr>
        </p:nvSpPr>
        <p:spPr>
          <a:xfrm>
            <a:off x="669882" y="1348748"/>
            <a:ext cx="10852237" cy="5388907"/>
          </a:xfrm>
        </p:spPr>
        <p:txBody>
          <a:bodyPr vert="horz" wrap="square" lIns="91440" tIns="45720" rIns="91440" bIns="45720" anchor="t"/>
          <a:lstStyle/>
          <a:p>
            <a:pPr algn="just" eaLnBrk="1" hangingPunct="1">
              <a:buNone/>
            </a:pPr>
            <a:r>
              <a:rPr lang="en-US" altLang="zh-CN" dirty="0"/>
              <a:t>          </a:t>
            </a:r>
            <a:r>
              <a:rPr lang="en-US" altLang="zh-CN" dirty="0">
                <a:solidFill>
                  <a:srgbClr val="FF0000"/>
                </a:solidFill>
              </a:rPr>
              <a:t> </a:t>
            </a:r>
            <a:r>
              <a:rPr lang="en-US" altLang="zh-CN" sz="2400" dirty="0" err="1">
                <a:solidFill>
                  <a:srgbClr val="FF0000"/>
                </a:solidFill>
              </a:rPr>
              <a:t>学校对教师来说是自己的“单位</a:t>
            </a:r>
            <a:r>
              <a:rPr lang="en-US" altLang="zh-CN" sz="2400" dirty="0">
                <a:solidFill>
                  <a:srgbClr val="FF0000"/>
                </a:solidFill>
              </a:rPr>
              <a:t>”</a:t>
            </a:r>
            <a:r>
              <a:rPr sz="2400" dirty="0">
                <a:solidFill>
                  <a:srgbClr val="FF0000"/>
                </a:solidFill>
              </a:rPr>
              <a:t>。</a:t>
            </a:r>
            <a:endParaRPr lang="en-US" altLang="zh-CN" sz="2400" dirty="0">
              <a:solidFill>
                <a:srgbClr val="FF0000"/>
              </a:solidFill>
            </a:endParaRPr>
          </a:p>
          <a:p>
            <a:pPr algn="just" eaLnBrk="1" hangingPunct="1">
              <a:lnSpc>
                <a:spcPct val="160000"/>
              </a:lnSpc>
              <a:buNone/>
            </a:pPr>
            <a:r>
              <a:rPr lang="en-US" altLang="zh-CN" sz="2400" dirty="0" smtClean="0"/>
              <a:t>        </a:t>
            </a:r>
            <a:r>
              <a:rPr lang="en-US" altLang="zh-CN" sz="2400" dirty="0" err="1" smtClean="0"/>
              <a:t>一般情况下</a:t>
            </a:r>
            <a:r>
              <a:rPr lang="en-US" altLang="zh-CN" sz="2400" dirty="0" err="1"/>
              <a:t>（换工作等除外</a:t>
            </a:r>
            <a:r>
              <a:rPr lang="en-US" altLang="zh-CN" sz="2400" dirty="0"/>
              <a:t>），</a:t>
            </a:r>
            <a:r>
              <a:rPr lang="en-US" altLang="zh-CN" sz="2400" dirty="0" err="1"/>
              <a:t>学校就是教师一辈子的归属地</a:t>
            </a:r>
            <a:r>
              <a:rPr lang="en-US" altLang="zh-CN" sz="2400" dirty="0"/>
              <a:t>。作为教师的单位、归属地，有的学校在物质方面提供的保障是显而易见的，漂亮、舒适的家属楼为教师们构造了温馨的港湾；</a:t>
            </a:r>
            <a:r>
              <a:rPr lang="en-US" altLang="zh-CN" sz="2400" dirty="0" smtClean="0"/>
              <a:t>数字化的管理制度尽可能地</a:t>
            </a:r>
            <a:r>
              <a:rPr sz="2400" dirty="0" smtClean="0"/>
              <a:t>在</a:t>
            </a:r>
            <a:r>
              <a:rPr lang="en-US" altLang="zh-CN" sz="2400" dirty="0" err="1" smtClean="0"/>
              <a:t>保障教师们各项利益的到位</a:t>
            </a:r>
            <a:r>
              <a:rPr lang="en-US" altLang="zh-CN" sz="2400" dirty="0" err="1"/>
              <a:t>，且公平、公正</a:t>
            </a:r>
            <a:r>
              <a:rPr lang="en-US" altLang="zh-CN" sz="2400" dirty="0"/>
              <a: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247" y="621669"/>
            <a:ext cx="10852237" cy="441964"/>
          </a:xfrm>
        </p:spPr>
        <p:txBody>
          <a:bodyPr/>
          <a:lstStyle/>
          <a:p>
            <a:r>
              <a:rPr lang="zh-CN" altLang="en-US" sz="2800"/>
              <a:t>（五）学校在学生层面的职能</a:t>
            </a:r>
          </a:p>
        </p:txBody>
      </p:sp>
      <p:sp>
        <p:nvSpPr>
          <p:cNvPr id="3075" name="Rectangle 3"/>
          <p:cNvSpPr>
            <a:spLocks noGrp="1"/>
          </p:cNvSpPr>
          <p:nvPr>
            <p:ph idx="1"/>
          </p:nvPr>
        </p:nvSpPr>
        <p:spPr/>
        <p:txBody>
          <a:bodyPr vert="horz" wrap="square" lIns="91440" tIns="45720" rIns="91440" bIns="45720" anchor="t"/>
          <a:lstStyle/>
          <a:p>
            <a:pPr eaLnBrk="1" hangingPunct="1">
              <a:buNone/>
            </a:pPr>
            <a:r>
              <a:rPr lang="en-US" altLang="zh-CN" dirty="0"/>
              <a:t>        </a:t>
            </a:r>
          </a:p>
        </p:txBody>
      </p:sp>
      <p:sp>
        <p:nvSpPr>
          <p:cNvPr id="100" name="文本框 99"/>
          <p:cNvSpPr txBox="1"/>
          <p:nvPr/>
        </p:nvSpPr>
        <p:spPr>
          <a:xfrm>
            <a:off x="824865" y="1261745"/>
            <a:ext cx="10696575" cy="5224780"/>
          </a:xfrm>
          <a:prstGeom prst="rect">
            <a:avLst/>
          </a:prstGeom>
          <a:noFill/>
          <a:ln w="9525">
            <a:noFill/>
          </a:ln>
        </p:spPr>
        <p:txBody>
          <a:bodyPr wrap="square">
            <a:spAutoFit/>
          </a:bodyPr>
          <a:lstStyle/>
          <a:p>
            <a:pPr indent="0">
              <a:lnSpc>
                <a:spcPct val="150000"/>
              </a:lnSpc>
            </a:pPr>
            <a:r>
              <a:rPr lang="en-US" altLang="zh-CN" sz="2400" spc="150">
                <a:uFillTx/>
                <a:latin typeface="微软雅黑" panose="020B0503020204020204" charset="-122"/>
                <a:ea typeface="微软雅黑" panose="020B0503020204020204" charset="-122"/>
                <a:cs typeface="微软雅黑" panose="020B0503020204020204" charset="-122"/>
              </a:rPr>
              <a:t>      学校对学生的职能即教育职能</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也是学校的本体职能，可分为两个阶段：</a:t>
            </a:r>
          </a:p>
          <a:p>
            <a:pPr indent="0">
              <a:lnSpc>
                <a:spcPct val="150000"/>
              </a:lnSpc>
            </a:pPr>
            <a:r>
              <a:rPr lang="en-US" altLang="zh-CN" sz="2400" spc="150">
                <a:uFillTx/>
                <a:latin typeface="微软雅黑" panose="020B0503020204020204" charset="-122"/>
                <a:ea typeface="微软雅黑" panose="020B0503020204020204" charset="-122"/>
                <a:cs typeface="微软雅黑" panose="020B0503020204020204" charset="-122"/>
              </a:rPr>
              <a:t>    </a:t>
            </a:r>
            <a:r>
              <a:rPr lang="en-US" altLang="zh-CN" sz="2400" spc="150">
                <a:solidFill>
                  <a:srgbClr val="FF0000"/>
                </a:solidFill>
                <a:uFillTx/>
                <a:latin typeface="微软雅黑" panose="020B0503020204020204" charset="-122"/>
                <a:ea typeface="微软雅黑" panose="020B0503020204020204" charset="-122"/>
                <a:cs typeface="微软雅黑" panose="020B0503020204020204" charset="-122"/>
              </a:rPr>
              <a:t>  1.个体社会化——个体相对不自由阶段</a:t>
            </a:r>
          </a:p>
          <a:p>
            <a:pPr indent="0" algn="just">
              <a:lnSpc>
                <a:spcPct val="170000"/>
              </a:lnSpc>
            </a:pPr>
            <a:r>
              <a:rPr lang="en-US" altLang="zh-CN" sz="2400" spc="150">
                <a:uFillTx/>
                <a:latin typeface="微软雅黑" panose="020B0503020204020204" charset="-122"/>
                <a:ea typeface="微软雅黑" panose="020B0503020204020204" charset="-122"/>
                <a:cs typeface="微软雅黑" panose="020B0503020204020204" charset="-122"/>
              </a:rPr>
              <a:t>      自然人要在社会中生存，必须要学习社会规范、观念特征和关系等，即首先必须进行社会化。就社会化的具体内容来讲，大致包括四个方面：</a:t>
            </a:r>
          </a:p>
          <a:p>
            <a:pPr indent="0" algn="just">
              <a:lnSpc>
                <a:spcPct val="150000"/>
              </a:lnSpc>
            </a:pPr>
            <a:r>
              <a:rPr lang="en-US" altLang="zh-CN" sz="2400" spc="150">
                <a:uFillTx/>
                <a:latin typeface="微软雅黑" panose="020B0503020204020204" charset="-122"/>
                <a:ea typeface="微软雅黑" panose="020B0503020204020204" charset="-122"/>
                <a:cs typeface="微软雅黑" panose="020B0503020204020204" charset="-122"/>
              </a:rPr>
              <a:t>     </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1</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获得文化价值与社会规范</a:t>
            </a:r>
          </a:p>
          <a:p>
            <a:pPr indent="0" algn="just">
              <a:lnSpc>
                <a:spcPct val="150000"/>
              </a:lnSpc>
            </a:pPr>
            <a:r>
              <a:rPr lang="en-US" altLang="zh-CN" sz="2400" spc="150">
                <a:uFillTx/>
                <a:latin typeface="微软雅黑" panose="020B0503020204020204" charset="-122"/>
                <a:ea typeface="微软雅黑" panose="020B0503020204020204" charset="-122"/>
                <a:cs typeface="微软雅黑" panose="020B0503020204020204" charset="-122"/>
              </a:rPr>
              <a:t>     </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2</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使个人追求的目标与社会要求相一致</a:t>
            </a:r>
          </a:p>
          <a:p>
            <a:pPr indent="0" algn="just">
              <a:lnSpc>
                <a:spcPct val="150000"/>
              </a:lnSpc>
            </a:pPr>
            <a:r>
              <a:rPr lang="en-US" altLang="zh-CN" sz="2400" spc="150">
                <a:uFillTx/>
                <a:latin typeface="微软雅黑" panose="020B0503020204020204" charset="-122"/>
                <a:ea typeface="微软雅黑" panose="020B0503020204020204" charset="-122"/>
                <a:cs typeface="微软雅黑" panose="020B0503020204020204" charset="-122"/>
              </a:rPr>
              <a:t>     </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3</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掌握个人取得社会成员资格和追求目标所需的技能</a:t>
            </a:r>
          </a:p>
          <a:p>
            <a:pPr indent="0" algn="just">
              <a:lnSpc>
                <a:spcPct val="150000"/>
              </a:lnSpc>
            </a:pPr>
            <a:r>
              <a:rPr lang="en-US" altLang="zh-CN" sz="2400" spc="150">
                <a:uFillTx/>
                <a:latin typeface="微软雅黑" panose="020B0503020204020204" charset="-122"/>
                <a:ea typeface="微软雅黑" panose="020B0503020204020204" charset="-122"/>
                <a:cs typeface="微软雅黑" panose="020B0503020204020204" charset="-122"/>
              </a:rPr>
              <a:t>     </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4</a:t>
            </a:r>
            <a:r>
              <a:rPr lang="zh-CN" altLang="en-US" sz="2400" spc="150">
                <a:uFillTx/>
                <a:latin typeface="微软雅黑" panose="020B0503020204020204" charset="-122"/>
                <a:ea typeface="微软雅黑" panose="020B0503020204020204" charset="-122"/>
                <a:cs typeface="微软雅黑" panose="020B0503020204020204" charset="-122"/>
              </a:rPr>
              <a:t>）</a:t>
            </a:r>
            <a:r>
              <a:rPr lang="en-US" altLang="zh-CN" sz="2400" spc="150">
                <a:uFillTx/>
                <a:latin typeface="微软雅黑" panose="020B0503020204020204" charset="-122"/>
                <a:ea typeface="微软雅黑" panose="020B0503020204020204" charset="-122"/>
                <a:cs typeface="微软雅黑" panose="020B0503020204020204" charset="-122"/>
              </a:rPr>
              <a:t>学会认同身份和在每一个场合下自己所处的角色</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idx="1"/>
          </p:nvPr>
        </p:nvSpPr>
        <p:spPr>
          <a:xfrm>
            <a:off x="669882" y="734703"/>
            <a:ext cx="10852237" cy="5388907"/>
          </a:xfrm>
        </p:spPr>
        <p:txBody>
          <a:bodyPr vert="horz" wrap="square" lIns="91440" tIns="45720" rIns="91440" bIns="45720" anchor="t"/>
          <a:lstStyle/>
          <a:p>
            <a:pPr algn="just" eaLnBrk="1" hangingPunct="1">
              <a:buNone/>
            </a:pPr>
            <a:r>
              <a:rPr lang="en-US" altLang="zh-CN" sz="2400">
                <a:sym typeface="+mn-ea"/>
              </a:rPr>
              <a:t>        </a:t>
            </a:r>
            <a:r>
              <a:rPr sz="2400">
                <a:sym typeface="+mn-ea"/>
              </a:rPr>
              <a:t>社会化</a:t>
            </a:r>
            <a:r>
              <a:rPr lang="en-US" altLang="zh-CN" sz="2400">
                <a:sym typeface="+mn-ea"/>
              </a:rPr>
              <a:t>也可大致划分为经济社会化、政治社会化、文化社会化及人际社会化等。</a:t>
            </a:r>
            <a:endParaRPr lang="en-US" altLang="zh-CN" spc="150">
              <a:uFillTx/>
              <a:latin typeface="微软雅黑" panose="020B0503020204020204" charset="-122"/>
              <a:ea typeface="微软雅黑" panose="020B0503020204020204" charset="-122"/>
              <a:cs typeface="微软雅黑" panose="020B0503020204020204" charset="-122"/>
            </a:endParaRPr>
          </a:p>
          <a:p>
            <a:pPr algn="just" eaLnBrk="1" hangingPunct="1">
              <a:buNone/>
            </a:pPr>
            <a:r>
              <a:rPr lang="en-US" altLang="zh-CN" dirty="0"/>
              <a:t>       </a:t>
            </a:r>
            <a:r>
              <a:rPr lang="en-US" altLang="zh-CN" sz="2400">
                <a:solidFill>
                  <a:srgbClr val="FF0000"/>
                </a:solidFill>
              </a:rPr>
              <a:t>   经济社会化</a:t>
            </a:r>
            <a:r>
              <a:rPr lang="en-US" altLang="zh-CN" sz="2400"/>
              <a:t>，学校应帮助学生获取系统的知识和技能，并提升学生的综合素质，使其能在现代社会和竞争经济中生存。</a:t>
            </a:r>
          </a:p>
          <a:p>
            <a:pPr algn="just" eaLnBrk="1" hangingPunct="1">
              <a:buNone/>
            </a:pPr>
            <a:r>
              <a:rPr lang="en-US" altLang="zh-CN" sz="2400"/>
              <a:t>        </a:t>
            </a:r>
            <a:r>
              <a:rPr lang="en-US" altLang="zh-CN" sz="2400">
                <a:solidFill>
                  <a:srgbClr val="FF0000"/>
                </a:solidFill>
              </a:rPr>
              <a:t>政治社会化</a:t>
            </a:r>
            <a:r>
              <a:rPr lang="en-US" altLang="zh-CN" sz="2400"/>
              <a:t>，学校应帮助学生发展正面的公民态度，掌握履行市民责任及权利的技巧。</a:t>
            </a:r>
          </a:p>
          <a:p>
            <a:pPr algn="just" eaLnBrk="1" hangingPunct="1">
              <a:buNone/>
            </a:pPr>
            <a:r>
              <a:rPr lang="en-US" altLang="zh-CN" sz="2400"/>
              <a:t>        </a:t>
            </a:r>
            <a:r>
              <a:rPr lang="en-US" altLang="zh-CN" sz="2400">
                <a:solidFill>
                  <a:srgbClr val="FF0000"/>
                </a:solidFill>
              </a:rPr>
              <a:t>文化社会化</a:t>
            </a:r>
            <a:r>
              <a:rPr sz="2400"/>
              <a:t>，</a:t>
            </a:r>
            <a:r>
              <a:rPr lang="en-US" altLang="zh-CN" sz="2400"/>
              <a:t>主要在于学校通过使学生学习社会认许的规范、价值及信念使之社会化。</a:t>
            </a:r>
          </a:p>
          <a:p>
            <a:pPr algn="just" eaLnBrk="1" hangingPunct="1">
              <a:buNone/>
            </a:pPr>
            <a:r>
              <a:rPr lang="en-US" altLang="zh-CN" sz="2400"/>
              <a:t>        </a:t>
            </a:r>
            <a:r>
              <a:rPr sz="2400">
                <a:solidFill>
                  <a:srgbClr val="FF0000"/>
                </a:solidFill>
              </a:rPr>
              <a:t>人际社会化</a:t>
            </a:r>
            <a:r>
              <a:rPr sz="2400"/>
              <a:t>，指</a:t>
            </a:r>
            <a:r>
              <a:rPr lang="en-US" altLang="zh-CN" sz="2400"/>
              <a:t>学生从各自的小家庭中走入学校这个大家庭，交往的过程也是社会化的过程，各种交际能力也会随之提升。</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172" y="734703"/>
            <a:ext cx="10852237" cy="5388907"/>
          </a:xfrm>
        </p:spPr>
        <p:txBody>
          <a:bodyPr/>
          <a:lstStyle/>
          <a:p>
            <a:pPr marL="0" indent="0">
              <a:buNone/>
            </a:pPr>
            <a:r>
              <a:rPr lang="en-US" altLang="zh-CN" sz="2400">
                <a:solidFill>
                  <a:srgbClr val="FF0000"/>
                </a:solidFill>
                <a:sym typeface="+mn-ea"/>
              </a:rPr>
              <a:t>      2. 个体</a:t>
            </a:r>
            <a:r>
              <a:rPr sz="2400">
                <a:solidFill>
                  <a:srgbClr val="FF0000"/>
                </a:solidFill>
                <a:sym typeface="+mn-ea"/>
              </a:rPr>
              <a:t>个性</a:t>
            </a:r>
            <a:r>
              <a:rPr lang="en-US" altLang="zh-CN" sz="2400">
                <a:solidFill>
                  <a:srgbClr val="FF0000"/>
                </a:solidFill>
                <a:sym typeface="+mn-ea"/>
              </a:rPr>
              <a:t>化——个体相对自由阶段</a:t>
            </a:r>
          </a:p>
          <a:p>
            <a:pPr marL="0" indent="0" algn="just">
              <a:lnSpc>
                <a:spcPct val="180000"/>
              </a:lnSpc>
              <a:buNone/>
            </a:pPr>
            <a:r>
              <a:rPr lang="en-US" altLang="zh-CN" sz="2400"/>
              <a:t>      在社会规范、观念特征和关系等的学习后，个体在一定程度上就可以融会贯通进入一个相对自由的阶段了。因此，学校要充分培养个体的个性</a:t>
            </a:r>
            <a:r>
              <a:rPr sz="2400"/>
              <a:t>，</a:t>
            </a:r>
            <a:r>
              <a:rPr lang="en-US" altLang="zh-CN" sz="2400"/>
              <a:t>包括想象力、创造力等的培养，尊重差异，因材施教，积极创设有利于个性发展的条件和环境，充分唤起学生的求知欲和对个人全面发展的追求。学校应该认识到，个体社会化只是学校教育职能发挥的基本结果，即使是必不可少的，但个体个性化才是学校教育职能发挥的精华产物。 </a:t>
            </a:r>
            <a:endParaRPr lang="en-US" altLang="zh-CN" sz="240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idx="1"/>
          </p:nvPr>
        </p:nvSpPr>
        <p:spPr/>
        <p:txBody>
          <a:bodyPr vert="horz" wrap="square" lIns="91440" tIns="45720" rIns="91440" bIns="45720" anchor="t"/>
          <a:lstStyle/>
          <a:p>
            <a:pPr eaLnBrk="1" hangingPunct="1">
              <a:buNone/>
            </a:pPr>
            <a:r>
              <a:rPr lang="en-US" altLang="zh-CN" dirty="0"/>
              <a:t>        </a:t>
            </a:r>
          </a:p>
        </p:txBody>
      </p:sp>
      <p:sp>
        <p:nvSpPr>
          <p:cNvPr id="4" name="左大括号 3"/>
          <p:cNvSpPr/>
          <p:nvPr/>
        </p:nvSpPr>
        <p:spPr>
          <a:xfrm>
            <a:off x="2705735" y="1189990"/>
            <a:ext cx="854710" cy="4477385"/>
          </a:xfrm>
          <a:prstGeom prst="leftBrace">
            <a:avLst/>
          </a:prstGeom>
          <a:solidFill>
            <a:schemeClr val="accent4"/>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bodyPr>
          <a:lstStyle/>
          <a:p>
            <a:pPr algn="ctr"/>
            <a:endParaRPr lang="zh-CN" altLang="en-US" b="1">
              <a:solidFill>
                <a:schemeClr val="accent1"/>
              </a:solidFill>
              <a:effectLst>
                <a:outerShdw blurRad="38100" dist="25400" dir="5400000" algn="ctr" rotWithShape="0">
                  <a:srgbClr val="6E747A">
                    <a:alpha val="43000"/>
                  </a:srgbClr>
                </a:outerShdw>
              </a:effectLst>
            </a:endParaRPr>
          </a:p>
        </p:txBody>
      </p:sp>
      <p:sp>
        <p:nvSpPr>
          <p:cNvPr id="5" name="文本框 4"/>
          <p:cNvSpPr txBox="1"/>
          <p:nvPr/>
        </p:nvSpPr>
        <p:spPr>
          <a:xfrm>
            <a:off x="1878965" y="3137535"/>
            <a:ext cx="1476375" cy="583565"/>
          </a:xfrm>
          <a:prstGeom prst="rect">
            <a:avLst/>
          </a:prstGeom>
          <a:noFill/>
        </p:spPr>
        <p:txBody>
          <a:bodyPr wrap="square" rtlCol="0">
            <a:spAutoFit/>
          </a:bodyPr>
          <a:lstStyle/>
          <a:p>
            <a:r>
              <a:rPr lang="zh-CN" altLang="en-US" sz="3200" b="1"/>
              <a:t>目录</a:t>
            </a:r>
          </a:p>
        </p:txBody>
      </p:sp>
      <p:sp>
        <p:nvSpPr>
          <p:cNvPr id="7" name="文本框 6"/>
          <p:cNvSpPr txBox="1"/>
          <p:nvPr/>
        </p:nvSpPr>
        <p:spPr>
          <a:xfrm>
            <a:off x="3847465" y="1438910"/>
            <a:ext cx="6652260" cy="368300"/>
          </a:xfrm>
          <a:prstGeom prst="rect">
            <a:avLst/>
          </a:prstGeom>
          <a:noFill/>
        </p:spPr>
        <p:txBody>
          <a:bodyPr wrap="square" rtlCol="0">
            <a:spAutoFit/>
          </a:bodyPr>
          <a:lstStyle/>
          <a:p>
            <a:endParaRPr lang="zh-CN" altLang="en-US"/>
          </a:p>
        </p:txBody>
      </p:sp>
      <p:sp>
        <p:nvSpPr>
          <p:cNvPr id="8" name="文本框 7"/>
          <p:cNvSpPr txBox="1"/>
          <p:nvPr/>
        </p:nvSpPr>
        <p:spPr>
          <a:xfrm>
            <a:off x="3974465" y="1565910"/>
            <a:ext cx="6652260" cy="368300"/>
          </a:xfrm>
          <a:prstGeom prst="rect">
            <a:avLst/>
          </a:prstGeom>
          <a:noFill/>
        </p:spPr>
        <p:txBody>
          <a:bodyPr wrap="square" rtlCol="0">
            <a:spAutoFit/>
          </a:bodyPr>
          <a:lstStyle/>
          <a:p>
            <a:endParaRPr lang="zh-CN" altLang="en-US"/>
          </a:p>
        </p:txBody>
      </p:sp>
      <p:sp>
        <p:nvSpPr>
          <p:cNvPr id="9" name="文本框 8"/>
          <p:cNvSpPr txBox="1"/>
          <p:nvPr/>
        </p:nvSpPr>
        <p:spPr>
          <a:xfrm>
            <a:off x="4022090" y="1285240"/>
            <a:ext cx="6652260" cy="521970"/>
          </a:xfrm>
          <a:prstGeom prst="rect">
            <a:avLst/>
          </a:prstGeom>
          <a:noFill/>
        </p:spPr>
        <p:txBody>
          <a:bodyPr wrap="square" rtlCol="0">
            <a:spAutoFit/>
          </a:bodyPr>
          <a:lstStyle/>
          <a:p>
            <a:r>
              <a:rPr sz="2800" b="1" dirty="0">
                <a:latin typeface="微软雅黑" panose="020B0503020204020204" charset="-122"/>
                <a:ea typeface="微软雅黑" panose="020B0503020204020204" charset="-122"/>
                <a:cs typeface="黑体" panose="02010609060101010101" pitchFamily="49" charset="-122"/>
              </a:rPr>
              <a:t>一、</a:t>
            </a:r>
            <a:r>
              <a:rPr sz="2800" b="1" dirty="0">
                <a:latin typeface="微软雅黑" panose="020B0503020204020204" charset="-122"/>
                <a:ea typeface="微软雅黑" panose="020B0503020204020204" charset="-122"/>
                <a:cs typeface="黑体" panose="02010609060101010101" pitchFamily="49" charset="-122"/>
                <a:sym typeface="+mn-ea"/>
              </a:rPr>
              <a:t>学校职能亟待认识</a:t>
            </a:r>
            <a:endParaRPr sz="2800" b="1" dirty="0">
              <a:latin typeface="微软雅黑" panose="020B0503020204020204" charset="-122"/>
              <a:ea typeface="微软雅黑" panose="020B0503020204020204" charset="-122"/>
              <a:cs typeface="黑体" panose="02010609060101010101" pitchFamily="49" charset="-122"/>
            </a:endParaRPr>
          </a:p>
        </p:txBody>
      </p:sp>
      <p:sp>
        <p:nvSpPr>
          <p:cNvPr id="10" name="文本框 9"/>
          <p:cNvSpPr txBox="1"/>
          <p:nvPr/>
        </p:nvSpPr>
        <p:spPr>
          <a:xfrm>
            <a:off x="4022090" y="2234565"/>
            <a:ext cx="4635500" cy="798830"/>
          </a:xfrm>
          <a:prstGeom prst="rect">
            <a:avLst/>
          </a:prstGeom>
          <a:noFill/>
        </p:spPr>
        <p:txBody>
          <a:bodyPr wrap="square" rtlCol="0">
            <a:spAutoFit/>
          </a:bodyPr>
          <a:lstStyle/>
          <a:p>
            <a:r>
              <a:rPr sz="2800" b="1" dirty="0">
                <a:latin typeface="微软雅黑" panose="020B0503020204020204" charset="-122"/>
                <a:ea typeface="微软雅黑" panose="020B0503020204020204" charset="-122"/>
                <a:cs typeface="黑体" panose="02010609060101010101" pitchFamily="49" charset="-122"/>
              </a:rPr>
              <a:t>二、</a:t>
            </a:r>
            <a:r>
              <a:rPr sz="2800" b="1" dirty="0">
                <a:latin typeface="微软雅黑" panose="020B0503020204020204" charset="-122"/>
                <a:ea typeface="微软雅黑" panose="020B0503020204020204" charset="-122"/>
                <a:cs typeface="黑体" panose="02010609060101010101" pitchFamily="49" charset="-122"/>
                <a:sym typeface="+mn-ea"/>
              </a:rPr>
              <a:t>学校职能</a:t>
            </a:r>
            <a:r>
              <a:rPr lang="zh-CN" sz="2800" b="1" dirty="0">
                <a:latin typeface="微软雅黑" panose="020B0503020204020204" charset="-122"/>
                <a:ea typeface="微软雅黑" panose="020B0503020204020204" charset="-122"/>
                <a:cs typeface="黑体" panose="02010609060101010101" pitchFamily="49" charset="-122"/>
                <a:sym typeface="+mn-ea"/>
              </a:rPr>
              <a:t>的分类</a:t>
            </a:r>
            <a:endParaRPr dirty="0">
              <a:latin typeface="黑体" panose="02010609060101010101" pitchFamily="49" charset="-122"/>
              <a:ea typeface="黑体" panose="02010609060101010101" pitchFamily="49" charset="-122"/>
              <a:cs typeface="黑体" panose="02010609060101010101" pitchFamily="49" charset="-122"/>
            </a:endParaRPr>
          </a:p>
          <a:p>
            <a:endParaRPr lang="zh-CN" altLang="en-US"/>
          </a:p>
        </p:txBody>
      </p:sp>
      <p:sp>
        <p:nvSpPr>
          <p:cNvPr id="11" name="文本框 10"/>
          <p:cNvSpPr txBox="1"/>
          <p:nvPr/>
        </p:nvSpPr>
        <p:spPr>
          <a:xfrm>
            <a:off x="3998595" y="3137535"/>
            <a:ext cx="4349115" cy="521970"/>
          </a:xfrm>
          <a:prstGeom prst="rect">
            <a:avLst/>
          </a:prstGeom>
          <a:noFill/>
        </p:spPr>
        <p:txBody>
          <a:bodyPr wrap="square" rtlCol="0">
            <a:spAutoFit/>
          </a:bodyPr>
          <a:lstStyle/>
          <a:p>
            <a:r>
              <a:rPr sz="2800" b="1" dirty="0">
                <a:latin typeface="微软雅黑" panose="020B0503020204020204" charset="-122"/>
                <a:ea typeface="微软雅黑" panose="020B0503020204020204" charset="-122"/>
                <a:cs typeface="黑体" panose="02010609060101010101" pitchFamily="49" charset="-122"/>
              </a:rPr>
              <a:t>三、</a:t>
            </a:r>
            <a:r>
              <a:rPr sz="2800" b="1" dirty="0">
                <a:latin typeface="微软雅黑" panose="020B0503020204020204" charset="-122"/>
                <a:ea typeface="微软雅黑" panose="020B0503020204020204" charset="-122"/>
                <a:cs typeface="黑体" panose="02010609060101010101" pitchFamily="49" charset="-122"/>
                <a:sym typeface="+mn-ea"/>
              </a:rPr>
              <a:t>学校职能的冲突</a:t>
            </a:r>
            <a:endParaRPr sz="2800" b="1" dirty="0">
              <a:latin typeface="微软雅黑" panose="020B0503020204020204" charset="-122"/>
              <a:ea typeface="微软雅黑" panose="020B0503020204020204" charset="-122"/>
              <a:cs typeface="黑体" panose="02010609060101010101" pitchFamily="49" charset="-122"/>
            </a:endParaRPr>
          </a:p>
        </p:txBody>
      </p:sp>
      <p:sp>
        <p:nvSpPr>
          <p:cNvPr id="12" name="文本框 11"/>
          <p:cNvSpPr txBox="1"/>
          <p:nvPr/>
        </p:nvSpPr>
        <p:spPr>
          <a:xfrm>
            <a:off x="3998595" y="4044950"/>
            <a:ext cx="4396740" cy="953135"/>
          </a:xfrm>
          <a:prstGeom prst="rect">
            <a:avLst/>
          </a:prstGeom>
          <a:noFill/>
        </p:spPr>
        <p:txBody>
          <a:bodyPr wrap="square" rtlCol="0">
            <a:spAutoFit/>
          </a:bodyPr>
          <a:lstStyle/>
          <a:p>
            <a:r>
              <a:rPr lang="zh-CN" altLang="en-US" sz="2800" b="1">
                <a:latin typeface="微软雅黑" panose="020B0503020204020204" charset="-122"/>
                <a:ea typeface="微软雅黑" panose="020B0503020204020204" charset="-122"/>
              </a:rPr>
              <a:t>四、</a:t>
            </a:r>
            <a:r>
              <a:rPr sz="2800" b="1" dirty="0">
                <a:latin typeface="微软雅黑" panose="020B0503020204020204" charset="-122"/>
                <a:ea typeface="微软雅黑" panose="020B0503020204020204" charset="-122"/>
                <a:cs typeface="黑体" panose="02010609060101010101" pitchFamily="49" charset="-122"/>
                <a:sym typeface="+mn-ea"/>
              </a:rPr>
              <a:t>学校职能的融合</a:t>
            </a:r>
            <a:endParaRPr sz="2800" b="1" dirty="0">
              <a:latin typeface="微软雅黑" panose="020B0503020204020204" charset="-122"/>
              <a:ea typeface="微软雅黑" panose="020B0503020204020204" charset="-122"/>
              <a:cs typeface="黑体" panose="02010609060101010101" pitchFamily="49" charset="-122"/>
            </a:endParaRPr>
          </a:p>
          <a:p>
            <a:endParaRPr lang="zh-CN" altLang="en-US" sz="2800" b="1" dirty="0">
              <a:latin typeface="微软雅黑" panose="020B0503020204020204" charset="-122"/>
              <a:ea typeface="微软雅黑" panose="020B0503020204020204" charset="-122"/>
              <a:cs typeface="黑体" panose="02010609060101010101" pitchFamily="49" charset="-122"/>
            </a:endParaRPr>
          </a:p>
        </p:txBody>
      </p:sp>
      <p:sp>
        <p:nvSpPr>
          <p:cNvPr id="2" name="文本框 1"/>
          <p:cNvSpPr txBox="1"/>
          <p:nvPr/>
        </p:nvSpPr>
        <p:spPr>
          <a:xfrm>
            <a:off x="4022090" y="4998085"/>
            <a:ext cx="4396740" cy="953135"/>
          </a:xfrm>
          <a:prstGeom prst="rect">
            <a:avLst/>
          </a:prstGeom>
          <a:noFill/>
        </p:spPr>
        <p:txBody>
          <a:bodyPr wrap="square" rtlCol="0">
            <a:spAutoFit/>
          </a:bodyPr>
          <a:lstStyle/>
          <a:p>
            <a:r>
              <a:rPr lang="zh-CN" altLang="en-US" sz="2800" b="1">
                <a:latin typeface="微软雅黑" panose="020B0503020204020204" charset="-122"/>
                <a:ea typeface="微软雅黑" panose="020B0503020204020204" charset="-122"/>
              </a:rPr>
              <a:t>五、</a:t>
            </a:r>
            <a:r>
              <a:rPr sz="2800" b="1" dirty="0">
                <a:latin typeface="微软雅黑" panose="020B0503020204020204" charset="-122"/>
                <a:ea typeface="微软雅黑" panose="020B0503020204020204" charset="-122"/>
                <a:cs typeface="黑体" panose="02010609060101010101" pitchFamily="49" charset="-122"/>
                <a:sym typeface="+mn-ea"/>
              </a:rPr>
              <a:t>学校职能的</a:t>
            </a:r>
            <a:r>
              <a:rPr lang="zh-CN" sz="2800" b="1" dirty="0">
                <a:latin typeface="微软雅黑" panose="020B0503020204020204" charset="-122"/>
                <a:ea typeface="微软雅黑" panose="020B0503020204020204" charset="-122"/>
                <a:cs typeface="黑体" panose="02010609060101010101" pitchFamily="49" charset="-122"/>
                <a:sym typeface="+mn-ea"/>
              </a:rPr>
              <a:t>发挥</a:t>
            </a:r>
            <a:endParaRPr sz="2800" b="1" dirty="0">
              <a:latin typeface="微软雅黑" panose="020B0503020204020204" charset="-122"/>
              <a:ea typeface="微软雅黑" panose="020B0503020204020204" charset="-122"/>
              <a:cs typeface="黑体" panose="02010609060101010101" pitchFamily="49" charset="-122"/>
            </a:endParaRPr>
          </a:p>
          <a:p>
            <a:endParaRPr lang="zh-CN" altLang="en-US" sz="2800" b="1" dirty="0">
              <a:latin typeface="微软雅黑" panose="020B0503020204020204" charset="-122"/>
              <a:ea typeface="微软雅黑" panose="020B0503020204020204" charset="-122"/>
              <a:cs typeface="黑体" panose="02010609060101010101" pitchFamily="49"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510544"/>
            <a:ext cx="10852237" cy="441964"/>
          </a:xfrm>
        </p:spPr>
        <p:txBody>
          <a:bodyPr/>
          <a:lstStyle/>
          <a:p>
            <a:r>
              <a:rPr lang="zh-CN" altLang="en-US" sz="2800"/>
              <a:t>三、学校职能的冲突</a:t>
            </a:r>
          </a:p>
        </p:txBody>
      </p:sp>
      <p:sp>
        <p:nvSpPr>
          <p:cNvPr id="3075" name="Rectangle 3"/>
          <p:cNvSpPr>
            <a:spLocks noGrp="1"/>
          </p:cNvSpPr>
          <p:nvPr>
            <p:ph idx="1"/>
          </p:nvPr>
        </p:nvSpPr>
        <p:spPr/>
        <p:txBody>
          <a:bodyPr vert="horz" wrap="square" lIns="91440" tIns="45720" rIns="91440" bIns="45720" anchor="t"/>
          <a:lstStyle/>
          <a:p>
            <a:pPr eaLnBrk="1" hangingPunct="1">
              <a:buNone/>
            </a:pPr>
            <a:r>
              <a:rPr lang="en-US" altLang="zh-CN" dirty="0"/>
              <a:t>        </a:t>
            </a:r>
          </a:p>
        </p:txBody>
      </p:sp>
      <p:sp>
        <p:nvSpPr>
          <p:cNvPr id="4" name="文本框 3"/>
          <p:cNvSpPr txBox="1"/>
          <p:nvPr/>
        </p:nvSpPr>
        <p:spPr>
          <a:xfrm>
            <a:off x="984885" y="1426210"/>
            <a:ext cx="9982835" cy="3451860"/>
          </a:xfrm>
          <a:prstGeom prst="rect">
            <a:avLst/>
          </a:prstGeom>
          <a:noFill/>
          <a:ln w="9525">
            <a:noFill/>
          </a:ln>
        </p:spPr>
        <p:txBody>
          <a:bodyPr wrap="square">
            <a:spAutoFit/>
          </a:bodyPr>
          <a:lstStyle/>
          <a:p>
            <a:pPr indent="304800" algn="just">
              <a:lnSpc>
                <a:spcPct val="170000"/>
              </a:lnSpc>
            </a:pPr>
            <a:r>
              <a:rPr lang="en-US" altLang="zh-CN" sz="2400" b="0" spc="150">
                <a:uFillTx/>
                <a:latin typeface="微软雅黑" panose="020B0503020204020204" charset="-122"/>
                <a:ea typeface="微软雅黑" panose="020B0503020204020204" charset="-122"/>
                <a:cs typeface="微软雅黑" panose="020B0503020204020204" charset="-122"/>
              </a:rPr>
              <a:t>   学校作为一个主体</a:t>
            </a:r>
            <a:r>
              <a:rPr lang="zh-CN" altLang="en-US" sz="2400" b="0" spc="150">
                <a:uFillTx/>
                <a:latin typeface="微软雅黑" panose="020B0503020204020204" charset="-122"/>
                <a:ea typeface="微软雅黑" panose="020B0503020204020204" charset="-122"/>
                <a:cs typeface="微软雅黑" panose="020B0503020204020204" charset="-122"/>
              </a:rPr>
              <a:t>，</a:t>
            </a:r>
            <a:r>
              <a:rPr lang="en-US" altLang="zh-CN" sz="2400" b="0" spc="150">
                <a:uFillTx/>
                <a:latin typeface="微软雅黑" panose="020B0503020204020204" charset="-122"/>
                <a:ea typeface="微软雅黑" panose="020B0503020204020204" charset="-122"/>
                <a:cs typeface="微软雅黑" panose="020B0503020204020204" charset="-122"/>
              </a:rPr>
              <a:t>与人一样，在时间和精力有限的情况下，所有履行的职能间必然存在着冲突，也意味着学校必然不会对所有职能一视同仁，要从中进行选择</a:t>
            </a:r>
            <a:r>
              <a:rPr lang="en-US" altLang="zh-CN" sz="2400" spc="150">
                <a:uFillTx/>
                <a:latin typeface="微软雅黑" panose="020B0503020204020204" charset="-122"/>
                <a:ea typeface="微软雅黑" panose="020B0503020204020204" charset="-122"/>
                <a:cs typeface="微软雅黑" panose="020B0503020204020204" charset="-122"/>
              </a:rPr>
              <a:t>。冲突主要分为两种：</a:t>
            </a:r>
          </a:p>
          <a:p>
            <a:pPr indent="304800" algn="just">
              <a:lnSpc>
                <a:spcPct val="200000"/>
              </a:lnSpc>
            </a:pPr>
            <a:r>
              <a:rPr lang="en-US" altLang="zh-CN" sz="2400" spc="150">
                <a:uFillTx/>
                <a:latin typeface="微软雅黑" panose="020B0503020204020204" charset="-122"/>
                <a:ea typeface="微软雅黑" panose="020B0503020204020204" charset="-122"/>
                <a:cs typeface="微软雅黑" panose="020B0503020204020204" charset="-122"/>
              </a:rPr>
              <a:t>   一种是学校各层面职能的内部冲突；</a:t>
            </a:r>
          </a:p>
          <a:p>
            <a:pPr indent="304800" algn="just">
              <a:lnSpc>
                <a:spcPct val="200000"/>
              </a:lnSpc>
            </a:pPr>
            <a:r>
              <a:rPr lang="en-US" altLang="zh-CN" sz="2400" spc="150">
                <a:uFillTx/>
                <a:latin typeface="微软雅黑" panose="020B0503020204020204" charset="-122"/>
                <a:ea typeface="微软雅黑" panose="020B0503020204020204" charset="-122"/>
                <a:cs typeface="微软雅黑" panose="020B0503020204020204" charset="-122"/>
              </a:rPr>
              <a:t>   另一种是学校各层面职能间的冲突。</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1777" y="587379"/>
            <a:ext cx="10852237" cy="441964"/>
          </a:xfrm>
        </p:spPr>
        <p:txBody>
          <a:bodyPr/>
          <a:lstStyle/>
          <a:p>
            <a:r>
              <a:rPr lang="zh-CN" altLang="en-US"/>
              <a:t>（一）学校各层面职能的内部冲突</a:t>
            </a:r>
          </a:p>
        </p:txBody>
      </p:sp>
      <p:sp>
        <p:nvSpPr>
          <p:cNvPr id="3075" name="Rectangle 3"/>
          <p:cNvSpPr>
            <a:spLocks noGrp="1"/>
          </p:cNvSpPr>
          <p:nvPr>
            <p:ph idx="1"/>
          </p:nvPr>
        </p:nvSpPr>
        <p:spPr/>
        <p:txBody>
          <a:bodyPr vert="horz" wrap="square" lIns="91440" tIns="45720" rIns="91440" bIns="45720" anchor="t"/>
          <a:lstStyle/>
          <a:p>
            <a:pPr eaLnBrk="1" hangingPunct="1">
              <a:buNone/>
            </a:pPr>
            <a:r>
              <a:rPr lang="en-US" altLang="zh-CN" dirty="0"/>
              <a:t>        </a:t>
            </a:r>
          </a:p>
        </p:txBody>
      </p:sp>
      <p:sp>
        <p:nvSpPr>
          <p:cNvPr id="100" name="文本框 99"/>
          <p:cNvSpPr txBox="1"/>
          <p:nvPr/>
        </p:nvSpPr>
        <p:spPr>
          <a:xfrm>
            <a:off x="747395" y="1029335"/>
            <a:ext cx="10696575" cy="5137785"/>
          </a:xfrm>
          <a:prstGeom prst="rect">
            <a:avLst/>
          </a:prstGeom>
          <a:noFill/>
          <a:ln w="9525">
            <a:noFill/>
          </a:ln>
        </p:spPr>
        <p:txBody>
          <a:bodyPr wrap="square">
            <a:spAutoFit/>
          </a:bodyPr>
          <a:lstStyle/>
          <a:p>
            <a:pPr indent="304800" algn="just">
              <a:lnSpc>
                <a:spcPct val="140000"/>
              </a:lnSpc>
              <a:buClrTx/>
              <a:buSzTx/>
              <a:buNone/>
            </a:pPr>
            <a:r>
              <a:rPr lang="en-US" altLang="zh-CN" sz="2400" spc="150" dirty="0">
                <a:solidFill>
                  <a:srgbClr val="FF0000"/>
                </a:solidFill>
                <a:uFillTx/>
                <a:latin typeface="微软雅黑" panose="020B0503020204020204" charset="-122"/>
                <a:ea typeface="微软雅黑" panose="020B0503020204020204" charset="-122"/>
                <a:cs typeface="微软雅黑" panose="020B0503020204020204" charset="-122"/>
              </a:rPr>
              <a:t>   </a:t>
            </a:r>
            <a:r>
              <a:rPr lang="en-US" altLang="zh-CN" sz="2000" spc="150" dirty="0" err="1">
                <a:solidFill>
                  <a:srgbClr val="FF0000"/>
                </a:solidFill>
                <a:uFillTx/>
                <a:latin typeface="微软雅黑" panose="020B0503020204020204" charset="-122"/>
                <a:ea typeface="微软雅黑" panose="020B0503020204020204" charset="-122"/>
                <a:cs typeface="微软雅黑" panose="020B0503020204020204" charset="-122"/>
              </a:rPr>
              <a:t>第一，国家社会层面职能的内部冲突</a:t>
            </a:r>
            <a:r>
              <a:rPr lang="en-US" altLang="zh-CN" sz="2000" spc="150" dirty="0">
                <a:solidFill>
                  <a:srgbClr val="FF0000"/>
                </a:solidFill>
                <a:uFillTx/>
                <a:latin typeface="微软雅黑" panose="020B0503020204020204" charset="-122"/>
                <a:ea typeface="微软雅黑" panose="020B0503020204020204" charset="-122"/>
                <a:cs typeface="微软雅黑" panose="020B0503020204020204" charset="-122"/>
              </a:rPr>
              <a:t>。</a:t>
            </a:r>
            <a:r>
              <a:rPr lang="en-US" altLang="zh-CN" sz="2000" spc="150" dirty="0" err="1">
                <a:uFillTx/>
                <a:latin typeface="微软雅黑" panose="020B0503020204020204" charset="-122"/>
                <a:ea typeface="微软雅黑" panose="020B0503020204020204" charset="-122"/>
                <a:cs typeface="微软雅黑" panose="020B0503020204020204" charset="-122"/>
              </a:rPr>
              <a:t>主要表现为政治、经济、文化职能与选拔职能的冲突</a:t>
            </a:r>
            <a:r>
              <a:rPr lang="en-US" altLang="zh-CN" sz="2000" spc="150" dirty="0">
                <a:uFillTx/>
                <a:latin typeface="微软雅黑" panose="020B0503020204020204" charset="-122"/>
                <a:ea typeface="微软雅黑" panose="020B0503020204020204" charset="-122"/>
                <a:cs typeface="微软雅黑" panose="020B0503020204020204" charset="-122"/>
              </a:rPr>
              <a:t>。</a:t>
            </a:r>
          </a:p>
          <a:p>
            <a:pPr indent="304800" algn="just">
              <a:lnSpc>
                <a:spcPct val="140000"/>
              </a:lnSpc>
              <a:buClrTx/>
              <a:buSzTx/>
              <a:buNone/>
            </a:pPr>
            <a:r>
              <a:rPr lang="en-US" altLang="zh-CN" sz="2400" spc="150" dirty="0">
                <a:solidFill>
                  <a:srgbClr val="FF0000"/>
                </a:solidFill>
                <a:uFillTx/>
                <a:latin typeface="微软雅黑" panose="020B0503020204020204" charset="-122"/>
                <a:ea typeface="微软雅黑" panose="020B0503020204020204" charset="-122"/>
                <a:cs typeface="微软雅黑" panose="020B0503020204020204" charset="-122"/>
              </a:rPr>
              <a:t>   </a:t>
            </a:r>
            <a:r>
              <a:rPr lang="en-US" altLang="zh-CN" sz="2000" spc="150" dirty="0" err="1">
                <a:solidFill>
                  <a:srgbClr val="FF0000"/>
                </a:solidFill>
                <a:uFillTx/>
                <a:latin typeface="微软雅黑" panose="020B0503020204020204" charset="-122"/>
                <a:ea typeface="微软雅黑" panose="020B0503020204020204" charset="-122"/>
                <a:cs typeface="微软雅黑" panose="020B0503020204020204" charset="-122"/>
              </a:rPr>
              <a:t>第二，社区层面职能的内部冲突</a:t>
            </a:r>
            <a:r>
              <a:rPr lang="en-US" altLang="zh-CN" sz="2000" spc="150" dirty="0">
                <a:solidFill>
                  <a:srgbClr val="FF0000"/>
                </a:solidFill>
                <a:uFillTx/>
                <a:latin typeface="微软雅黑" panose="020B0503020204020204" charset="-122"/>
                <a:ea typeface="微软雅黑" panose="020B0503020204020204" charset="-122"/>
                <a:cs typeface="微软雅黑" panose="020B0503020204020204" charset="-122"/>
              </a:rPr>
              <a:t>。</a:t>
            </a:r>
            <a:r>
              <a:rPr lang="en-US" altLang="zh-CN" sz="2000" spc="150" dirty="0" err="1" smtClean="0">
                <a:uFillTx/>
                <a:latin typeface="微软雅黑" panose="020B0503020204020204" charset="-122"/>
                <a:ea typeface="微软雅黑" panose="020B0503020204020204" charset="-122"/>
                <a:cs typeface="微软雅黑" panose="020B0503020204020204" charset="-122"/>
              </a:rPr>
              <a:t>主要表现为学校与社区</a:t>
            </a:r>
            <a:r>
              <a:rPr lang="zh-CN" altLang="en-US" sz="2000" spc="150" dirty="0" smtClean="0">
                <a:uFillTx/>
                <a:latin typeface="微软雅黑" panose="020B0503020204020204" charset="-122"/>
                <a:ea typeface="微软雅黑" panose="020B0503020204020204" charset="-122"/>
                <a:cs typeface="微软雅黑" panose="020B0503020204020204" charset="-122"/>
              </a:rPr>
              <a:t>，没</a:t>
            </a:r>
            <a:r>
              <a:rPr lang="en-US" altLang="zh-CN" sz="2000" spc="150" dirty="0" err="1" smtClean="0">
                <a:uFillTx/>
                <a:latin typeface="微软雅黑" panose="020B0503020204020204" charset="-122"/>
                <a:ea typeface="微软雅黑" panose="020B0503020204020204" charset="-122"/>
                <a:cs typeface="微软雅黑" panose="020B0503020204020204" charset="-122"/>
              </a:rPr>
              <a:t>有实质性</a:t>
            </a:r>
            <a:r>
              <a:rPr lang="en-US" altLang="zh-CN" sz="2000" spc="150" dirty="0" err="1">
                <a:uFillTx/>
                <a:latin typeface="微软雅黑" panose="020B0503020204020204" charset="-122"/>
                <a:ea typeface="微软雅黑" panose="020B0503020204020204" charset="-122"/>
                <a:cs typeface="微软雅黑" panose="020B0503020204020204" charset="-122"/>
              </a:rPr>
              <a:t>、深度的联系，仅停留在形式上、简单的联系</a:t>
            </a:r>
            <a:r>
              <a:rPr lang="en-US" altLang="zh-CN" sz="2000" spc="150" dirty="0">
                <a:uFillTx/>
                <a:latin typeface="微软雅黑" panose="020B0503020204020204" charset="-122"/>
                <a:ea typeface="微软雅黑" panose="020B0503020204020204" charset="-122"/>
                <a:cs typeface="微软雅黑" panose="020B0503020204020204" charset="-122"/>
              </a:rPr>
              <a:t>。</a:t>
            </a:r>
          </a:p>
          <a:p>
            <a:pPr indent="304800" algn="just">
              <a:lnSpc>
                <a:spcPct val="160000"/>
              </a:lnSpc>
              <a:buClrTx/>
              <a:buSzTx/>
              <a:buNone/>
            </a:pPr>
            <a:r>
              <a:rPr lang="en-US" altLang="zh-CN" sz="2000" spc="150" dirty="0">
                <a:uFillTx/>
                <a:latin typeface="微软雅黑" panose="020B0503020204020204" charset="-122"/>
                <a:ea typeface="微软雅黑" panose="020B0503020204020204" charset="-122"/>
                <a:cs typeface="微软雅黑" panose="020B0503020204020204" charset="-122"/>
              </a:rPr>
              <a:t> </a:t>
            </a:r>
            <a:r>
              <a:rPr lang="en-US" altLang="zh-CN" sz="2400" spc="150" dirty="0">
                <a:solidFill>
                  <a:srgbClr val="FF0000"/>
                </a:solidFill>
                <a:uFillTx/>
                <a:latin typeface="微软雅黑" panose="020B0503020204020204" charset="-122"/>
                <a:ea typeface="微软雅黑" panose="020B0503020204020204" charset="-122"/>
                <a:cs typeface="微软雅黑" panose="020B0503020204020204" charset="-122"/>
              </a:rPr>
              <a:t>  </a:t>
            </a:r>
            <a:r>
              <a:rPr lang="en-US" altLang="zh-CN" sz="2000" spc="150" dirty="0" err="1">
                <a:solidFill>
                  <a:srgbClr val="FF0000"/>
                </a:solidFill>
                <a:uFillTx/>
                <a:latin typeface="微软雅黑" panose="020B0503020204020204" charset="-122"/>
                <a:ea typeface="微软雅黑" panose="020B0503020204020204" charset="-122"/>
                <a:cs typeface="微软雅黑" panose="020B0503020204020204" charset="-122"/>
              </a:rPr>
              <a:t>第三，学校层面职能的内部冲突</a:t>
            </a:r>
            <a:r>
              <a:rPr lang="en-US" altLang="zh-CN" sz="2000" spc="150" dirty="0" smtClean="0">
                <a:solidFill>
                  <a:srgbClr val="FF0000"/>
                </a:solidFill>
                <a:uFillTx/>
                <a:latin typeface="微软雅黑" panose="020B0503020204020204" charset="-122"/>
                <a:ea typeface="微软雅黑" panose="020B0503020204020204" charset="-122"/>
                <a:cs typeface="微软雅黑" panose="020B0503020204020204" charset="-122"/>
              </a:rPr>
              <a:t>。</a:t>
            </a:r>
            <a:r>
              <a:rPr lang="en-US" altLang="zh-CN" sz="2000" spc="150" dirty="0" smtClean="0">
                <a:uFillTx/>
                <a:latin typeface="微软雅黑" panose="020B0503020204020204" charset="-122"/>
                <a:ea typeface="微软雅黑" panose="020B0503020204020204" charset="-122"/>
                <a:cs typeface="微软雅黑" panose="020B0503020204020204" charset="-122"/>
              </a:rPr>
              <a:t>对</a:t>
            </a:r>
            <a:r>
              <a:rPr lang="zh-CN" altLang="en-US" sz="2000" spc="150" dirty="0" smtClean="0">
                <a:uFillTx/>
                <a:latin typeface="微软雅黑" panose="020B0503020204020204" charset="-122"/>
                <a:ea typeface="微软雅黑" panose="020B0503020204020204" charset="-122"/>
                <a:cs typeface="微软雅黑" panose="020B0503020204020204" charset="-122"/>
              </a:rPr>
              <a:t>经济</a:t>
            </a:r>
            <a:r>
              <a:rPr lang="en-US" altLang="zh-CN" sz="2000" spc="150" dirty="0" err="1" smtClean="0">
                <a:uFillTx/>
                <a:latin typeface="微软雅黑" panose="020B0503020204020204" charset="-122"/>
                <a:ea typeface="微软雅黑" panose="020B0503020204020204" charset="-122"/>
                <a:cs typeface="微软雅黑" panose="020B0503020204020204" charset="-122"/>
              </a:rPr>
              <a:t>利益的追逐</a:t>
            </a:r>
            <a:r>
              <a:rPr lang="zh-CN" altLang="en-US" sz="2000" spc="150" dirty="0" smtClean="0">
                <a:uFillTx/>
                <a:latin typeface="微软雅黑" panose="020B0503020204020204" charset="-122"/>
                <a:ea typeface="微软雅黑" panose="020B0503020204020204" charset="-122"/>
                <a:cs typeface="微软雅黑" panose="020B0503020204020204" charset="-122"/>
              </a:rPr>
              <a:t>会</a:t>
            </a:r>
            <a:r>
              <a:rPr lang="en-US" altLang="zh-CN" sz="2000" spc="150" dirty="0" err="1" smtClean="0">
                <a:uFillTx/>
                <a:latin typeface="微软雅黑" panose="020B0503020204020204" charset="-122"/>
                <a:ea typeface="微软雅黑" panose="020B0503020204020204" charset="-122"/>
                <a:cs typeface="微软雅黑" panose="020B0503020204020204" charset="-122"/>
              </a:rPr>
              <a:t>使学校不能</a:t>
            </a:r>
            <a:r>
              <a:rPr lang="zh-CN" altLang="en-US" sz="2000" spc="150" dirty="0">
                <a:uFillTx/>
                <a:latin typeface="微软雅黑" panose="020B0503020204020204" charset="-122"/>
                <a:ea typeface="微软雅黑" panose="020B0503020204020204" charset="-122"/>
                <a:cs typeface="微软雅黑" panose="020B0503020204020204" charset="-122"/>
              </a:rPr>
              <a:t>切实提高自身</a:t>
            </a:r>
            <a:r>
              <a:rPr lang="en-US" altLang="zh-CN" sz="2000" spc="150" dirty="0" err="1">
                <a:uFillTx/>
                <a:latin typeface="微软雅黑" panose="020B0503020204020204" charset="-122"/>
                <a:ea typeface="微软雅黑" panose="020B0503020204020204" charset="-122"/>
                <a:cs typeface="微软雅黑" panose="020B0503020204020204" charset="-122"/>
              </a:rPr>
              <a:t>教学水平</a:t>
            </a:r>
            <a:r>
              <a:rPr lang="zh-CN" altLang="en-US" sz="2000" spc="150" dirty="0">
                <a:uFillTx/>
                <a:latin typeface="微软雅黑" panose="020B0503020204020204" charset="-122"/>
                <a:ea typeface="微软雅黑" panose="020B0503020204020204" charset="-122"/>
                <a:cs typeface="微软雅黑" panose="020B0503020204020204" charset="-122"/>
              </a:rPr>
              <a:t>和</a:t>
            </a:r>
            <a:r>
              <a:rPr lang="en-US" altLang="zh-CN" sz="2000" spc="150" dirty="0" err="1">
                <a:uFillTx/>
                <a:latin typeface="微软雅黑" panose="020B0503020204020204" charset="-122"/>
                <a:ea typeface="微软雅黑" panose="020B0503020204020204" charset="-122"/>
                <a:cs typeface="微软雅黑" panose="020B0503020204020204" charset="-122"/>
              </a:rPr>
              <a:t>育人能力，靠实力去竞争</a:t>
            </a:r>
            <a:r>
              <a:rPr lang="en-US" altLang="zh-CN" sz="2000" spc="150" dirty="0">
                <a:uFillTx/>
                <a:latin typeface="微软雅黑" panose="020B0503020204020204" charset="-122"/>
                <a:ea typeface="微软雅黑" panose="020B0503020204020204" charset="-122"/>
                <a:cs typeface="微软雅黑" panose="020B0503020204020204" charset="-122"/>
              </a:rPr>
              <a:t>。</a:t>
            </a:r>
          </a:p>
          <a:p>
            <a:pPr indent="304800" algn="just">
              <a:lnSpc>
                <a:spcPct val="160000"/>
              </a:lnSpc>
              <a:buClrTx/>
              <a:buSzTx/>
              <a:buNone/>
            </a:pPr>
            <a:r>
              <a:rPr lang="en-US" altLang="zh-CN" sz="2000" spc="150" dirty="0">
                <a:uFillTx/>
                <a:latin typeface="微软雅黑" panose="020B0503020204020204" charset="-122"/>
                <a:ea typeface="微软雅黑" panose="020B0503020204020204" charset="-122"/>
                <a:cs typeface="微软雅黑" panose="020B0503020204020204" charset="-122"/>
              </a:rPr>
              <a:t>  </a:t>
            </a:r>
            <a:r>
              <a:rPr lang="en-US" altLang="zh-CN" sz="2400" spc="150" dirty="0">
                <a:solidFill>
                  <a:srgbClr val="FF0000"/>
                </a:solidFill>
                <a:uFillTx/>
                <a:latin typeface="微软雅黑" panose="020B0503020204020204" charset="-122"/>
                <a:ea typeface="微软雅黑" panose="020B0503020204020204" charset="-122"/>
                <a:cs typeface="微软雅黑" panose="020B0503020204020204" charset="-122"/>
              </a:rPr>
              <a:t> </a:t>
            </a:r>
            <a:r>
              <a:rPr lang="en-US" altLang="zh-CN" sz="2000" spc="150" dirty="0" err="1">
                <a:solidFill>
                  <a:srgbClr val="FF0000"/>
                </a:solidFill>
                <a:uFillTx/>
                <a:latin typeface="微软雅黑" panose="020B0503020204020204" charset="-122"/>
                <a:ea typeface="微软雅黑" panose="020B0503020204020204" charset="-122"/>
                <a:cs typeface="微软雅黑" panose="020B0503020204020204" charset="-122"/>
              </a:rPr>
              <a:t>第四，教师层面职能的内部冲突</a:t>
            </a:r>
            <a:r>
              <a:rPr lang="en-US" altLang="zh-CN" sz="2000" spc="150" dirty="0">
                <a:solidFill>
                  <a:srgbClr val="FF0000"/>
                </a:solidFill>
                <a:uFillTx/>
                <a:latin typeface="微软雅黑" panose="020B0503020204020204" charset="-122"/>
                <a:ea typeface="微软雅黑" panose="020B0503020204020204" charset="-122"/>
                <a:cs typeface="微软雅黑" panose="020B0503020204020204" charset="-122"/>
              </a:rPr>
              <a:t>。</a:t>
            </a:r>
            <a:r>
              <a:rPr lang="en-US" altLang="zh-CN" sz="2000" spc="150" dirty="0" err="1">
                <a:uFillTx/>
                <a:latin typeface="微软雅黑" panose="020B0503020204020204" charset="-122"/>
                <a:ea typeface="微软雅黑" panose="020B0503020204020204" charset="-122"/>
                <a:cs typeface="微软雅黑" panose="020B0503020204020204" charset="-122"/>
              </a:rPr>
              <a:t>学校作为教师的单位，为教师谋利益是天经地义、毋庸置疑的，</a:t>
            </a:r>
            <a:r>
              <a:rPr lang="en-US" altLang="zh-CN" sz="2000" spc="150" dirty="0" err="1" smtClean="0">
                <a:uFillTx/>
                <a:latin typeface="微软雅黑" panose="020B0503020204020204" charset="-122"/>
                <a:ea typeface="微软雅黑" panose="020B0503020204020204" charset="-122"/>
                <a:cs typeface="微软雅黑" panose="020B0503020204020204" charset="-122"/>
              </a:rPr>
              <a:t>但学校对教师的精神方面</a:t>
            </a:r>
            <a:r>
              <a:rPr lang="zh-CN" altLang="en-US" sz="2000" spc="150" dirty="0" smtClean="0">
                <a:uFillTx/>
                <a:latin typeface="微软雅黑" panose="020B0503020204020204" charset="-122"/>
                <a:ea typeface="微软雅黑" panose="020B0503020204020204" charset="-122"/>
                <a:cs typeface="微软雅黑" panose="020B0503020204020204" charset="-122"/>
              </a:rPr>
              <a:t>需要高度</a:t>
            </a:r>
            <a:r>
              <a:rPr lang="en-US" altLang="zh-CN" sz="2000" spc="150" dirty="0" err="1" smtClean="0">
                <a:uFillTx/>
                <a:latin typeface="微软雅黑" panose="020B0503020204020204" charset="-122"/>
                <a:ea typeface="微软雅黑" panose="020B0503020204020204" charset="-122"/>
                <a:cs typeface="微软雅黑" panose="020B0503020204020204" charset="-122"/>
              </a:rPr>
              <a:t>重视</a:t>
            </a:r>
            <a:r>
              <a:rPr lang="zh-CN" altLang="en-US" sz="2000" spc="150" dirty="0" smtClean="0">
                <a:uFillTx/>
                <a:latin typeface="微软雅黑" panose="020B0503020204020204" charset="-122"/>
                <a:ea typeface="微软雅黑" panose="020B0503020204020204" charset="-122"/>
                <a:cs typeface="微软雅黑" panose="020B0503020204020204" charset="-122"/>
              </a:rPr>
              <a:t>。</a:t>
            </a:r>
            <a:endParaRPr lang="zh-CN" altLang="en-US" sz="2000" spc="150" dirty="0">
              <a:uFillTx/>
              <a:latin typeface="微软雅黑" panose="020B0503020204020204" charset="-122"/>
              <a:ea typeface="微软雅黑" panose="020B0503020204020204" charset="-122"/>
              <a:cs typeface="微软雅黑" panose="020B0503020204020204" charset="-122"/>
            </a:endParaRPr>
          </a:p>
          <a:p>
            <a:pPr indent="304800" algn="just">
              <a:lnSpc>
                <a:spcPct val="160000"/>
              </a:lnSpc>
              <a:buClrTx/>
              <a:buSzTx/>
              <a:buNone/>
            </a:pPr>
            <a:r>
              <a:rPr lang="zh-CN" altLang="en-US" sz="2000" spc="150" dirty="0">
                <a:uFillTx/>
                <a:latin typeface="微软雅黑" panose="020B0503020204020204" charset="-122"/>
                <a:ea typeface="微软雅黑" panose="020B0503020204020204" charset="-122"/>
                <a:cs typeface="微软雅黑" panose="020B0503020204020204" charset="-122"/>
              </a:rPr>
              <a:t>   </a:t>
            </a:r>
            <a:r>
              <a:rPr lang="en-US" altLang="zh-CN" sz="2000" spc="150" dirty="0" err="1">
                <a:solidFill>
                  <a:srgbClr val="FF0000"/>
                </a:solidFill>
                <a:uFillTx/>
                <a:latin typeface="微软雅黑" panose="020B0503020204020204" charset="-122"/>
                <a:ea typeface="微软雅黑" panose="020B0503020204020204" charset="-122"/>
                <a:cs typeface="微软雅黑" panose="020B0503020204020204" charset="-122"/>
              </a:rPr>
              <a:t>第五，学生层面职能的内部冲突</a:t>
            </a:r>
            <a:r>
              <a:rPr lang="en-US" altLang="zh-CN" sz="2000" spc="150" dirty="0">
                <a:solidFill>
                  <a:srgbClr val="FF0000"/>
                </a:solidFill>
                <a:uFillTx/>
                <a:latin typeface="微软雅黑" panose="020B0503020204020204" charset="-122"/>
                <a:ea typeface="微软雅黑" panose="020B0503020204020204" charset="-122"/>
                <a:cs typeface="微软雅黑" panose="020B0503020204020204" charset="-122"/>
              </a:rPr>
              <a:t>。</a:t>
            </a:r>
            <a:r>
              <a:rPr lang="zh-CN" altLang="en-US" sz="2000" spc="150" dirty="0">
                <a:uFillTx/>
                <a:latin typeface="微软雅黑" panose="020B0503020204020204" charset="-122"/>
                <a:ea typeface="微软雅黑" panose="020B0503020204020204" charset="-122"/>
                <a:cs typeface="微软雅黑" panose="020B0503020204020204" charset="-122"/>
              </a:rPr>
              <a:t>学校在学生层面职能的内部冲突主要表现为个体社会化职能和个体个性化职能之间的冲突。</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649609"/>
            <a:ext cx="10852237" cy="441964"/>
          </a:xfrm>
        </p:spPr>
        <p:txBody>
          <a:bodyPr/>
          <a:lstStyle/>
          <a:p>
            <a:r>
              <a:rPr lang="zh-CN" altLang="en-US"/>
              <a:t>（二）学校各层面职能间的冲突</a:t>
            </a:r>
          </a:p>
        </p:txBody>
      </p:sp>
      <p:sp>
        <p:nvSpPr>
          <p:cNvPr id="3075" name="Rectangle 3"/>
          <p:cNvSpPr>
            <a:spLocks noGrp="1"/>
          </p:cNvSpPr>
          <p:nvPr>
            <p:ph idx="1"/>
          </p:nvPr>
        </p:nvSpPr>
        <p:spPr/>
        <p:txBody>
          <a:bodyPr vert="horz" wrap="square" lIns="91440" tIns="45720" rIns="91440" bIns="45720" anchor="t"/>
          <a:lstStyle/>
          <a:p>
            <a:pPr eaLnBrk="1" hangingPunct="1">
              <a:buNone/>
            </a:pPr>
            <a:r>
              <a:rPr lang="en-US" altLang="zh-CN" dirty="0"/>
              <a:t>        </a:t>
            </a:r>
          </a:p>
        </p:txBody>
      </p:sp>
      <p:sp>
        <p:nvSpPr>
          <p:cNvPr id="100" name="文本框 99"/>
          <p:cNvSpPr txBox="1"/>
          <p:nvPr/>
        </p:nvSpPr>
        <p:spPr>
          <a:xfrm>
            <a:off x="921385" y="1397635"/>
            <a:ext cx="10349230" cy="4400372"/>
          </a:xfrm>
          <a:prstGeom prst="rect">
            <a:avLst/>
          </a:prstGeom>
          <a:noFill/>
          <a:ln w="9525">
            <a:noFill/>
          </a:ln>
        </p:spPr>
        <p:txBody>
          <a:bodyPr wrap="square">
            <a:spAutoFit/>
          </a:bodyPr>
          <a:lstStyle/>
          <a:p>
            <a:pPr indent="306070">
              <a:lnSpc>
                <a:spcPct val="180000"/>
              </a:lnSpc>
            </a:pPr>
            <a:r>
              <a:rPr lang="en-US" altLang="zh-CN" sz="2400" spc="150" dirty="0">
                <a:uFillTx/>
                <a:latin typeface="微软雅黑" panose="020B0503020204020204" charset="-122"/>
                <a:ea typeface="微软雅黑" panose="020B0503020204020204" charset="-122"/>
                <a:cs typeface="微软雅黑" panose="020B0503020204020204" charset="-122"/>
              </a:rPr>
              <a:t>   </a:t>
            </a:r>
            <a:r>
              <a:rPr lang="en-US" altLang="zh-CN" sz="3200" spc="150" dirty="0" err="1">
                <a:uFillTx/>
                <a:latin typeface="微软雅黑" panose="020B0503020204020204" charset="-122"/>
                <a:ea typeface="微软雅黑" panose="020B0503020204020204" charset="-122"/>
                <a:cs typeface="微软雅黑" panose="020B0503020204020204" charset="-122"/>
              </a:rPr>
              <a:t>学校各层面职能间的冲突也是学校职能冲突的主要部分，这部分冲突中，学校是以履行学校层面的职能为出发点和最终归宿的</a:t>
            </a:r>
            <a:r>
              <a:rPr lang="en-US" altLang="zh-CN" sz="3200" spc="150" dirty="0" smtClean="0">
                <a:uFillTx/>
                <a:latin typeface="微软雅黑" panose="020B0503020204020204" charset="-122"/>
                <a:ea typeface="微软雅黑" panose="020B0503020204020204" charset="-122"/>
                <a:cs typeface="微软雅黑" panose="020B0503020204020204" charset="-122"/>
              </a:rPr>
              <a:t>。</a:t>
            </a:r>
            <a:r>
              <a:rPr lang="en-US" altLang="zh-CN" sz="3200" spc="150" dirty="0" err="1" smtClean="0">
                <a:uFillTx/>
                <a:latin typeface="微软雅黑" panose="020B0503020204020204" charset="-122"/>
                <a:ea typeface="微软雅黑" panose="020B0503020204020204" charset="-122"/>
                <a:cs typeface="微软雅黑" panose="020B0503020204020204" charset="-122"/>
              </a:rPr>
              <a:t>衡量学校发展</a:t>
            </a:r>
            <a:r>
              <a:rPr lang="zh-CN" altLang="en-US" sz="3200" spc="150" dirty="0" smtClean="0">
                <a:uFillTx/>
                <a:latin typeface="微软雅黑" panose="020B0503020204020204" charset="-122"/>
                <a:ea typeface="微软雅黑" panose="020B0503020204020204" charset="-122"/>
                <a:cs typeface="微软雅黑" panose="020B0503020204020204" charset="-122"/>
              </a:rPr>
              <a:t>水平</a:t>
            </a:r>
            <a:r>
              <a:rPr lang="en-US" altLang="zh-CN" sz="3200" spc="150" dirty="0" err="1" smtClean="0">
                <a:uFillTx/>
                <a:latin typeface="微软雅黑" panose="020B0503020204020204" charset="-122"/>
                <a:ea typeface="微软雅黑" panose="020B0503020204020204" charset="-122"/>
                <a:cs typeface="微软雅黑" panose="020B0503020204020204" charset="-122"/>
              </a:rPr>
              <a:t>的标准</a:t>
            </a:r>
            <a:r>
              <a:rPr lang="zh-CN" altLang="en-US" sz="3200" spc="150" dirty="0" smtClean="0">
                <a:uFillTx/>
                <a:latin typeface="微软雅黑" panose="020B0503020204020204" charset="-122"/>
                <a:ea typeface="微软雅黑" panose="020B0503020204020204" charset="-122"/>
                <a:cs typeface="微软雅黑" panose="020B0503020204020204" charset="-122"/>
              </a:rPr>
              <a:t>不能主要看</a:t>
            </a:r>
            <a:r>
              <a:rPr lang="en-US" altLang="zh-CN" sz="3200" spc="150" dirty="0" err="1" smtClean="0">
                <a:uFillTx/>
                <a:latin typeface="微软雅黑" panose="020B0503020204020204" charset="-122"/>
                <a:ea typeface="微软雅黑" panose="020B0503020204020204" charset="-122"/>
                <a:cs typeface="微软雅黑" panose="020B0503020204020204" charset="-122"/>
              </a:rPr>
              <a:t>升学率</a:t>
            </a:r>
            <a:r>
              <a:rPr lang="en-US" altLang="zh-CN" sz="3200" spc="150" dirty="0" smtClean="0">
                <a:uFillTx/>
                <a:latin typeface="微软雅黑" panose="020B0503020204020204" charset="-122"/>
                <a:ea typeface="微软雅黑" panose="020B0503020204020204" charset="-122"/>
                <a:cs typeface="微软雅黑" panose="020B0503020204020204" charset="-122"/>
              </a:rPr>
              <a:t>。</a:t>
            </a:r>
            <a:r>
              <a:rPr lang="en-US" altLang="zh-CN" sz="3200" spc="150" dirty="0" err="1" smtClean="0">
                <a:solidFill>
                  <a:srgbClr val="FF0000"/>
                </a:solidFill>
                <a:uFillTx/>
                <a:latin typeface="微软雅黑" panose="020B0503020204020204" charset="-122"/>
                <a:ea typeface="微软雅黑" panose="020B0503020204020204" charset="-122"/>
                <a:cs typeface="微软雅黑" panose="020B0503020204020204" charset="-122"/>
              </a:rPr>
              <a:t>选拔职能</a:t>
            </a:r>
            <a:r>
              <a:rPr lang="zh-CN" altLang="en-US" sz="3200" spc="150" dirty="0" smtClean="0">
                <a:solidFill>
                  <a:srgbClr val="FF0000"/>
                </a:solidFill>
                <a:uFillTx/>
                <a:latin typeface="微软雅黑" panose="020B0503020204020204" charset="-122"/>
                <a:ea typeface="微软雅黑" panose="020B0503020204020204" charset="-122"/>
                <a:cs typeface="微软雅黑" panose="020B0503020204020204" charset="-122"/>
              </a:rPr>
              <a:t>不能成为</a:t>
            </a:r>
            <a:r>
              <a:rPr lang="en-US" altLang="zh-CN" sz="3200" spc="150" dirty="0" err="1" smtClean="0">
                <a:uFillTx/>
                <a:latin typeface="微软雅黑" panose="020B0503020204020204" charset="-122"/>
                <a:ea typeface="微软雅黑" panose="020B0503020204020204" charset="-122"/>
                <a:cs typeface="微软雅黑" panose="020B0503020204020204" charset="-122"/>
              </a:rPr>
              <a:t>学校职能的中心</a:t>
            </a:r>
            <a:r>
              <a:rPr lang="en-US" altLang="zh-CN" sz="3200" spc="150" dirty="0" err="1">
                <a:uFillTx/>
                <a:latin typeface="微软雅黑" panose="020B0503020204020204" charset="-122"/>
                <a:ea typeface="微软雅黑" panose="020B0503020204020204" charset="-122"/>
                <a:cs typeface="微软雅黑" panose="020B0503020204020204" charset="-122"/>
              </a:rPr>
              <a:t>，</a:t>
            </a:r>
            <a:r>
              <a:rPr lang="en-US" altLang="zh-CN" sz="3200" spc="150" dirty="0" err="1" smtClean="0">
                <a:uFillTx/>
                <a:latin typeface="微软雅黑" panose="020B0503020204020204" charset="-122"/>
                <a:ea typeface="微软雅黑" panose="020B0503020204020204" charset="-122"/>
                <a:cs typeface="微软雅黑" panose="020B0503020204020204" charset="-122"/>
              </a:rPr>
              <a:t>其他职能</a:t>
            </a:r>
            <a:r>
              <a:rPr lang="zh-CN" altLang="en-US" sz="3200" spc="150" dirty="0" smtClean="0">
                <a:uFillTx/>
                <a:latin typeface="微软雅黑" panose="020B0503020204020204" charset="-122"/>
                <a:ea typeface="微软雅黑" panose="020B0503020204020204" charset="-122"/>
                <a:cs typeface="微软雅黑" panose="020B0503020204020204" charset="-122"/>
              </a:rPr>
              <a:t>不</a:t>
            </a:r>
            <a:r>
              <a:rPr lang="en-US" altLang="zh-CN" sz="3200" spc="150" dirty="0" err="1" smtClean="0">
                <a:uFillTx/>
                <a:latin typeface="微软雅黑" panose="020B0503020204020204" charset="-122"/>
                <a:ea typeface="微软雅黑" panose="020B0503020204020204" charset="-122"/>
                <a:cs typeface="微软雅黑" panose="020B0503020204020204" charset="-122"/>
              </a:rPr>
              <a:t>都围绕着这个中心转</a:t>
            </a:r>
            <a:r>
              <a:rPr lang="zh-CN" altLang="en-US" sz="3200" spc="150" dirty="0" smtClean="0">
                <a:uFillTx/>
                <a:latin typeface="微软雅黑" panose="020B0503020204020204" charset="-122"/>
                <a:ea typeface="微软雅黑" panose="020B0503020204020204" charset="-122"/>
                <a:cs typeface="微软雅黑" panose="020B0503020204020204" charset="-122"/>
              </a:rPr>
              <a:t>。</a:t>
            </a:r>
            <a:endParaRPr lang="zh-CN" altLang="en-US" sz="3200" spc="150" dirty="0">
              <a:uFillTx/>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idx="1"/>
          </p:nvPr>
        </p:nvSpPr>
        <p:spPr>
          <a:xfrm>
            <a:off x="542882" y="1539248"/>
            <a:ext cx="10852237" cy="5388907"/>
          </a:xfrm>
        </p:spPr>
        <p:txBody>
          <a:bodyPr vert="horz" wrap="square" lIns="91440" tIns="45720" rIns="91440" bIns="45720" anchor="t"/>
          <a:lstStyle/>
          <a:p>
            <a:pPr algn="just" eaLnBrk="1" hangingPunct="1">
              <a:lnSpc>
                <a:spcPct val="180000"/>
              </a:lnSpc>
              <a:buNone/>
            </a:pPr>
            <a:r>
              <a:rPr lang="en-US" altLang="zh-CN" dirty="0"/>
              <a:t>           </a:t>
            </a:r>
            <a:r>
              <a:rPr lang="en-US" altLang="zh-CN" sz="2400"/>
              <a:t>学校职能间并非有机统一，在学校的选择下：有的职能是学校整个工作的中心和出发点，如选拔职能；但有的职能就被“漫不经心”</a:t>
            </a:r>
            <a:r>
              <a:rPr sz="2400"/>
              <a:t>地</a:t>
            </a:r>
            <a:r>
              <a:rPr lang="en-US" altLang="zh-CN" sz="2400"/>
              <a:t>履行着，如政治、经济、文化职能；有的职能甚至都被忽略和遗忘，如在社区层面的职能。这种现象不仅不利于教育合力的形成，反而影响了学校综合职能的充分发挥。</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669882" y="666119"/>
            <a:ext cx="10852237" cy="441964"/>
          </a:xfrm>
        </p:spPr>
        <p:txBody>
          <a:bodyPr/>
          <a:lstStyle/>
          <a:p>
            <a:r>
              <a:rPr lang="zh-CN" altLang="en-US" sz="2800"/>
              <a:t>四、学校职能的融合</a:t>
            </a:r>
          </a:p>
        </p:txBody>
      </p:sp>
      <p:sp>
        <p:nvSpPr>
          <p:cNvPr id="5" name="内容占位符 4"/>
          <p:cNvSpPr>
            <a:spLocks noGrp="1"/>
          </p:cNvSpPr>
          <p:nvPr>
            <p:ph idx="1"/>
          </p:nvPr>
        </p:nvSpPr>
        <p:spPr>
          <a:xfrm>
            <a:off x="669882" y="1825633"/>
            <a:ext cx="10852237" cy="5388907"/>
          </a:xfrm>
        </p:spPr>
        <p:txBody>
          <a:bodyPr/>
          <a:lstStyle/>
          <a:p>
            <a:pPr marL="0" indent="0" algn="just">
              <a:lnSpc>
                <a:spcPct val="180000"/>
              </a:lnSpc>
              <a:buNone/>
            </a:pPr>
            <a:r>
              <a:rPr lang="en-US" altLang="zh-CN" sz="2400" dirty="0"/>
              <a:t>      </a:t>
            </a:r>
            <a:r>
              <a:rPr lang="en-US" altLang="zh-CN" sz="3200" dirty="0" err="1"/>
              <a:t>学校职能间的冲突非常明显，对学校健康发展的影响也是显而易见的，故冲突的融合和解决势在必行</a:t>
            </a:r>
            <a:r>
              <a:rPr lang="en-US" altLang="zh-CN" sz="3200" dirty="0"/>
              <a:t>。且这些冲突也并非必然，或是因为目光短浅为追逐短时的利益，或是因为外部环境的压力而形成的“冲突”表象，这就为冲突的融合和解决提供了可能性。</a:t>
            </a:r>
          </a:p>
          <a:p>
            <a:pPr marL="0" indent="0" algn="just">
              <a:buNone/>
            </a:pPr>
            <a:endParaRPr lang="en-US" altLang="zh-CN" sz="2400" dirty="0"/>
          </a:p>
        </p:txBody>
      </p:sp>
      <p:sp>
        <p:nvSpPr>
          <p:cNvPr id="2" name="文本框 1"/>
          <p:cNvSpPr txBox="1"/>
          <p:nvPr/>
        </p:nvSpPr>
        <p:spPr>
          <a:xfrm>
            <a:off x="1621790" y="1988185"/>
            <a:ext cx="8189595" cy="368300"/>
          </a:xfrm>
          <a:prstGeom prst="rect">
            <a:avLst/>
          </a:prstGeom>
          <a:noFill/>
        </p:spPr>
        <p:txBody>
          <a:bodyPr wrap="square" rtlCol="0">
            <a:spAutoFit/>
          </a:bodyPr>
          <a:lstStyle/>
          <a:p>
            <a:endParaRPr lang="zh-CN" alt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4632" y="602619"/>
            <a:ext cx="10852237" cy="441964"/>
          </a:xfrm>
        </p:spPr>
        <p:txBody>
          <a:bodyPr/>
          <a:lstStyle/>
          <a:p>
            <a:r>
              <a:rPr lang="zh-CN" altLang="en-US"/>
              <a:t>（一）观念转变</a:t>
            </a:r>
          </a:p>
        </p:txBody>
      </p:sp>
      <p:sp>
        <p:nvSpPr>
          <p:cNvPr id="3" name="内容占位符 2"/>
          <p:cNvSpPr>
            <a:spLocks noGrp="1"/>
          </p:cNvSpPr>
          <p:nvPr>
            <p:ph idx="1"/>
          </p:nvPr>
        </p:nvSpPr>
        <p:spPr>
          <a:xfrm>
            <a:off x="669882" y="1205873"/>
            <a:ext cx="10852237" cy="5388907"/>
          </a:xfrm>
        </p:spPr>
        <p:txBody>
          <a:bodyPr/>
          <a:lstStyle/>
          <a:p>
            <a:pPr marL="0" indent="0">
              <a:buNone/>
            </a:pPr>
            <a:r>
              <a:rPr lang="en-US" altLang="zh-CN" sz="2400" dirty="0"/>
              <a:t>      </a:t>
            </a:r>
            <a:r>
              <a:rPr lang="zh-CN" altLang="en-US" sz="2400" dirty="0"/>
              <a:t>1</a:t>
            </a:r>
            <a:r>
              <a:rPr lang="en-US" altLang="zh-CN" sz="2400" dirty="0"/>
              <a:t>.</a:t>
            </a:r>
            <a:r>
              <a:rPr lang="zh-CN" altLang="en-US" sz="2400" dirty="0"/>
              <a:t>“选拔职能”与“教育职能”、“工具职能”相矛盾观念的转变</a:t>
            </a:r>
          </a:p>
          <a:p>
            <a:pPr marL="0" indent="0">
              <a:lnSpc>
                <a:spcPct val="160000"/>
              </a:lnSpc>
              <a:buNone/>
            </a:pPr>
            <a:r>
              <a:rPr lang="zh-CN" altLang="en-US" sz="2400" dirty="0"/>
              <a:t>      </a:t>
            </a:r>
            <a:r>
              <a:rPr lang="zh-CN" altLang="en-US" sz="2400" dirty="0" smtClean="0"/>
              <a:t>学校</a:t>
            </a:r>
            <a:r>
              <a:rPr altLang="en-US" sz="2400" dirty="0" smtClean="0"/>
              <a:t>不能</a:t>
            </a:r>
            <a:r>
              <a:rPr lang="zh-CN" altLang="en-US" sz="2400" dirty="0" smtClean="0"/>
              <a:t>主要履行强调</a:t>
            </a:r>
            <a:r>
              <a:rPr lang="zh-CN" altLang="en-US" sz="2400" dirty="0"/>
              <a:t>“成绩”和“升学率”的选拔职能，</a:t>
            </a:r>
            <a:r>
              <a:rPr lang="zh-CN" altLang="en-US" sz="2400" dirty="0" smtClean="0"/>
              <a:t>而</a:t>
            </a:r>
            <a:r>
              <a:rPr altLang="en-US" sz="2400" dirty="0" smtClean="0"/>
              <a:t>忽视</a:t>
            </a:r>
            <a:r>
              <a:rPr lang="zh-CN" altLang="en-US" sz="2400" dirty="0" smtClean="0"/>
              <a:t>教育</a:t>
            </a:r>
            <a:r>
              <a:rPr lang="zh-CN" altLang="en-US" sz="2400" dirty="0"/>
              <a:t>职能和工具</a:t>
            </a:r>
            <a:r>
              <a:rPr lang="zh-CN" altLang="en-US" sz="2400" dirty="0" smtClean="0"/>
              <a:t>职能，形成</a:t>
            </a:r>
            <a:r>
              <a:rPr lang="zh-CN" altLang="en-US" sz="2400" dirty="0" smtClean="0">
                <a:solidFill>
                  <a:srgbClr val="FF0000"/>
                </a:solidFill>
              </a:rPr>
              <a:t>单向</a:t>
            </a:r>
            <a:r>
              <a:rPr lang="zh-CN" altLang="en-US" sz="2400" dirty="0">
                <a:solidFill>
                  <a:srgbClr val="FF0000"/>
                </a:solidFill>
              </a:rPr>
              <a:t>主导型的学校职能类型</a:t>
            </a:r>
            <a:r>
              <a:rPr lang="zh-CN" altLang="en-US" sz="2400" dirty="0" smtClean="0"/>
              <a:t>。</a:t>
            </a:r>
            <a:endParaRPr lang="en-US" altLang="zh-CN" sz="2400" dirty="0" smtClean="0"/>
          </a:p>
          <a:p>
            <a:pPr marL="0" indent="0">
              <a:lnSpc>
                <a:spcPct val="160000"/>
              </a:lnSpc>
              <a:buNone/>
            </a:pPr>
            <a:r>
              <a:rPr lang="en-US" altLang="zh-CN" sz="2400" dirty="0" smtClean="0"/>
              <a:t> </a:t>
            </a:r>
            <a:r>
              <a:rPr lang="en-US" altLang="zh-CN" sz="2400" dirty="0" smtClean="0"/>
              <a:t>     </a:t>
            </a:r>
            <a:r>
              <a:rPr lang="zh-CN" altLang="en-US" sz="2400" dirty="0" smtClean="0">
                <a:solidFill>
                  <a:srgbClr val="FF0000"/>
                </a:solidFill>
              </a:rPr>
              <a:t>结构</a:t>
            </a:r>
            <a:r>
              <a:rPr lang="zh-CN" altLang="en-US" sz="2400" dirty="0">
                <a:solidFill>
                  <a:srgbClr val="FF0000"/>
                </a:solidFill>
              </a:rPr>
              <a:t>开放</a:t>
            </a:r>
            <a:r>
              <a:rPr lang="zh-CN" altLang="en-US" sz="2400" dirty="0"/>
              <a:t>是现代学校在整体形态上的特征之一，也就是说，在当今社会学校早已经不能再</a:t>
            </a:r>
            <a:r>
              <a:rPr lang="zh-CN" altLang="en-US" sz="2400" dirty="0" smtClean="0"/>
              <a:t>“闭门</a:t>
            </a:r>
            <a:r>
              <a:rPr altLang="en-US" sz="2400" dirty="0" smtClean="0"/>
              <a:t>办学</a:t>
            </a:r>
            <a:r>
              <a:rPr lang="zh-CN" altLang="en-US" sz="2400" dirty="0" smtClean="0"/>
              <a:t>”</a:t>
            </a:r>
            <a:r>
              <a:rPr lang="zh-CN" altLang="en-US" sz="2400" dirty="0"/>
              <a:t>，与外部环境相隔离，而应该向社会开放，主动承担一定的社会责任。从长远来看，工具职能（社会职能）的履行不仅可以促进社会的发展，而且也能促进学校自身的发展，增强活力。此外，学校还应该将上述职能内化，积极践行。</a:t>
            </a:r>
          </a:p>
          <a:p>
            <a:pPr marL="0" indent="0">
              <a:buNone/>
            </a:pPr>
            <a:endParaRPr lang="zh-CN" altLang="en-US" sz="2400" dirty="0"/>
          </a:p>
          <a:p>
            <a:pPr marL="0" indent="0">
              <a:buNone/>
            </a:pPr>
            <a:endParaRPr lang="zh-CN" altLang="en-US" sz="2400" dirty="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just">
              <a:lnSpc>
                <a:spcPct val="150000"/>
              </a:lnSpc>
              <a:buNone/>
            </a:pPr>
            <a:r>
              <a:rPr lang="en-US" altLang="zh-CN" sz="2400">
                <a:sym typeface="+mn-ea"/>
              </a:rPr>
              <a:t>       </a:t>
            </a:r>
            <a:r>
              <a:rPr sz="2400">
                <a:sym typeface="+mn-ea"/>
              </a:rPr>
              <a:t>2.  校长角色的转变，管理观念的更新</a:t>
            </a:r>
          </a:p>
          <a:p>
            <a:pPr marL="0" indent="0" algn="just">
              <a:lnSpc>
                <a:spcPct val="150000"/>
              </a:lnSpc>
              <a:buNone/>
            </a:pPr>
            <a:r>
              <a:rPr sz="2400">
                <a:sym typeface="+mn-ea"/>
              </a:rPr>
              <a:t>     （</a:t>
            </a:r>
            <a:r>
              <a:rPr lang="en-US" altLang="zh-CN" sz="2400">
                <a:sym typeface="+mn-ea"/>
              </a:rPr>
              <a:t>1</a:t>
            </a:r>
            <a:r>
              <a:rPr sz="2400">
                <a:sym typeface="+mn-ea"/>
              </a:rPr>
              <a:t>）“一个好校长，就是一所好学校”</a:t>
            </a:r>
          </a:p>
          <a:p>
            <a:pPr marL="0" indent="0" algn="just">
              <a:lnSpc>
                <a:spcPct val="150000"/>
              </a:lnSpc>
              <a:buNone/>
            </a:pPr>
            <a:r>
              <a:rPr sz="2400">
                <a:sym typeface="+mn-ea"/>
              </a:rPr>
              <a:t>      校长的角色应从“个人英雄”向“团队领导”转变，并积极创设有利于每位教师参与的机制和制度，使管理层的金字塔扁平化，进行民主决策。</a:t>
            </a:r>
          </a:p>
          <a:p>
            <a:pPr marL="0" indent="0" algn="just">
              <a:lnSpc>
                <a:spcPct val="150000"/>
              </a:lnSpc>
              <a:buNone/>
            </a:pPr>
            <a:r>
              <a:rPr sz="2400">
                <a:sym typeface="+mn-ea"/>
              </a:rPr>
              <a:t>     （</a:t>
            </a:r>
            <a:r>
              <a:rPr lang="en-US" altLang="zh-CN" sz="2400">
                <a:sym typeface="+mn-ea"/>
              </a:rPr>
              <a:t>2</a:t>
            </a:r>
            <a:r>
              <a:rPr sz="2400">
                <a:sym typeface="+mn-ea"/>
              </a:rPr>
              <a:t>） 学校要更新管理观念</a:t>
            </a:r>
          </a:p>
          <a:p>
            <a:pPr marL="0" indent="0" algn="just">
              <a:lnSpc>
                <a:spcPct val="150000"/>
              </a:lnSpc>
              <a:buNone/>
            </a:pPr>
            <a:r>
              <a:rPr sz="2400">
                <a:sym typeface="+mn-ea"/>
              </a:rPr>
              <a:t>      不仅重视“成事”，更要注重“成人”。</a:t>
            </a:r>
          </a:p>
          <a:p>
            <a:pPr marL="0" indent="0" algn="just">
              <a:lnSpc>
                <a:spcPct val="150000"/>
              </a:lnSpc>
              <a:buNone/>
            </a:pPr>
            <a:r>
              <a:rPr sz="2400">
                <a:sym typeface="+mn-ea"/>
              </a:rPr>
              <a:t>   “‘在成事中成人’是指学校的日常教育实践和学校变革的实践，是造就新型教育者和学生的根本途径。”</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5282" y="464189"/>
            <a:ext cx="10852237" cy="441964"/>
          </a:xfrm>
        </p:spPr>
        <p:txBody>
          <a:bodyPr/>
          <a:lstStyle/>
          <a:p>
            <a:pPr>
              <a:lnSpc>
                <a:spcPct val="150000"/>
              </a:lnSpc>
            </a:pPr>
            <a:r>
              <a:rPr lang="zh-CN" altLang="en-US" sz="3200" dirty="0"/>
              <a:t>（二） 制度变革</a:t>
            </a:r>
            <a:r>
              <a:rPr lang="zh-CN" altLang="en-US" dirty="0"/>
              <a:t/>
            </a:r>
            <a:br>
              <a:rPr lang="zh-CN" altLang="en-US" dirty="0"/>
            </a:br>
            <a:r>
              <a:rPr lang="zh-CN" altLang="en-US" dirty="0"/>
              <a:t>    </a:t>
            </a:r>
            <a:r>
              <a:rPr sz="3200" b="0" spc="150" dirty="0"/>
              <a:t>1</a:t>
            </a:r>
            <a:r>
              <a:rPr sz="3200" b="0" spc="150" dirty="0" smtClean="0"/>
              <a:t>.</a:t>
            </a:r>
            <a:r>
              <a:rPr sz="3200" b="0" spc="150" dirty="0" smtClean="0"/>
              <a:t>深化</a:t>
            </a:r>
            <a:r>
              <a:rPr sz="3200" b="0" spc="150" dirty="0" smtClean="0"/>
              <a:t>教育体制改革与</a:t>
            </a:r>
            <a:r>
              <a:rPr sz="3200" b="0" spc="150" dirty="0" smtClean="0"/>
              <a:t>扩大</a:t>
            </a:r>
            <a:r>
              <a:rPr sz="3200" b="0" spc="150" dirty="0" smtClean="0"/>
              <a:t>学校办学自主权</a:t>
            </a:r>
            <a:endParaRPr sz="3200" b="0" spc="150" dirty="0"/>
          </a:p>
        </p:txBody>
      </p:sp>
      <p:sp>
        <p:nvSpPr>
          <p:cNvPr id="5" name="下箭头 4"/>
          <p:cNvSpPr/>
          <p:nvPr/>
        </p:nvSpPr>
        <p:spPr>
          <a:xfrm>
            <a:off x="5888990" y="3709670"/>
            <a:ext cx="412750" cy="635000"/>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just">
              <a:lnSpc>
                <a:spcPct val="150000"/>
              </a:lnSpc>
              <a:buNone/>
            </a:pPr>
            <a:r>
              <a:rPr sz="2400" dirty="0" smtClean="0">
                <a:sym typeface="+mn-ea"/>
              </a:rPr>
              <a:t>      </a:t>
            </a:r>
            <a:r>
              <a:rPr sz="3200" dirty="0" smtClean="0">
                <a:sym typeface="+mn-ea"/>
              </a:rPr>
              <a:t>早在</a:t>
            </a:r>
            <a:r>
              <a:rPr sz="3200" dirty="0">
                <a:sym typeface="+mn-ea"/>
              </a:rPr>
              <a:t>1985年，中共中央国务院就已提出</a:t>
            </a:r>
            <a:r>
              <a:rPr lang="zh-CN" altLang="en-US" sz="3200" dirty="0"/>
              <a:t>教育体制改革，要求</a:t>
            </a:r>
            <a:r>
              <a:rPr lang="zh-CN" altLang="en-US" sz="3200" dirty="0">
                <a:solidFill>
                  <a:srgbClr val="FF0000"/>
                </a:solidFill>
              </a:rPr>
              <a:t>努力扩大学校办学自主权</a:t>
            </a:r>
            <a:r>
              <a:rPr lang="zh-CN" altLang="en-US" sz="3200" dirty="0" smtClean="0"/>
              <a:t>。</a:t>
            </a:r>
            <a:endParaRPr lang="en-US" altLang="zh-CN" sz="3200" dirty="0" smtClean="0"/>
          </a:p>
          <a:p>
            <a:pPr marL="0" indent="0" algn="just">
              <a:lnSpc>
                <a:spcPct val="150000"/>
              </a:lnSpc>
              <a:buNone/>
            </a:pPr>
            <a:r>
              <a:rPr lang="zh-CN" altLang="en-US" sz="3200" dirty="0" smtClean="0"/>
              <a:t>     中小学</a:t>
            </a:r>
            <a:r>
              <a:rPr altLang="en-US" sz="3200" dirty="0" smtClean="0"/>
              <a:t>要有</a:t>
            </a:r>
            <a:r>
              <a:rPr lang="zh-CN" altLang="en-US" sz="3200" dirty="0" smtClean="0"/>
              <a:t>办学</a:t>
            </a:r>
            <a:r>
              <a:rPr lang="zh-CN" altLang="en-US" sz="3200" dirty="0"/>
              <a:t>自主权，包括财权、人事权、课程设置权、考试命题权等</a:t>
            </a:r>
            <a:r>
              <a:rPr lang="zh-CN" altLang="en-US" sz="3200" dirty="0" smtClean="0"/>
              <a:t>，</a:t>
            </a:r>
            <a:r>
              <a:rPr altLang="en-US" sz="3200" dirty="0" smtClean="0"/>
              <a:t>解放</a:t>
            </a:r>
            <a:r>
              <a:rPr lang="zh-CN" altLang="en-US" sz="3200" dirty="0" smtClean="0"/>
              <a:t>学校</a:t>
            </a:r>
            <a:r>
              <a:rPr altLang="en-US" sz="3200" dirty="0" smtClean="0"/>
              <a:t>、</a:t>
            </a:r>
            <a:r>
              <a:rPr lang="zh-CN" altLang="en-US" sz="3200" dirty="0" smtClean="0"/>
              <a:t>校长</a:t>
            </a:r>
            <a:r>
              <a:rPr altLang="en-US" sz="3200" dirty="0" smtClean="0"/>
              <a:t>、</a:t>
            </a:r>
            <a:r>
              <a:rPr lang="zh-CN" altLang="en-US" sz="3200" dirty="0" smtClean="0"/>
              <a:t>教师</a:t>
            </a:r>
            <a:r>
              <a:rPr altLang="en-US" sz="3200" dirty="0" smtClean="0"/>
              <a:t>、</a:t>
            </a:r>
            <a:r>
              <a:rPr lang="zh-CN" altLang="en-US" sz="3200" dirty="0" smtClean="0"/>
              <a:t>学生</a:t>
            </a:r>
            <a:r>
              <a:rPr lang="zh-CN" altLang="en-US" sz="3200" dirty="0"/>
              <a:t>。</a:t>
            </a:r>
          </a:p>
          <a:p>
            <a:pPr marL="0" indent="0" algn="just">
              <a:buNone/>
            </a:pPr>
            <a:r>
              <a:rPr lang="zh-CN" altLang="en-US" sz="3200" dirty="0" smtClean="0"/>
              <a:t>      要</a:t>
            </a:r>
            <a:r>
              <a:rPr lang="zh-CN" altLang="en-US" sz="3200" dirty="0"/>
              <a:t>进一步</a:t>
            </a:r>
            <a:r>
              <a:rPr lang="zh-CN" altLang="en-US" sz="3200" dirty="0">
                <a:solidFill>
                  <a:srgbClr val="FF0000"/>
                </a:solidFill>
              </a:rPr>
              <a:t>深化教育</a:t>
            </a:r>
            <a:r>
              <a:rPr lang="zh-CN" altLang="en-US" sz="3200" dirty="0" smtClean="0">
                <a:solidFill>
                  <a:srgbClr val="FF0000"/>
                </a:solidFill>
              </a:rPr>
              <a:t>体制</a:t>
            </a:r>
            <a:r>
              <a:rPr altLang="en-US" sz="3200" dirty="0" smtClean="0">
                <a:solidFill>
                  <a:srgbClr val="FF0000"/>
                </a:solidFill>
              </a:rPr>
              <a:t>机制</a:t>
            </a:r>
            <a:r>
              <a:rPr lang="zh-CN" altLang="en-US" sz="3200" dirty="0" smtClean="0">
                <a:solidFill>
                  <a:srgbClr val="FF0000"/>
                </a:solidFill>
              </a:rPr>
              <a:t>改革</a:t>
            </a:r>
            <a:r>
              <a:rPr lang="zh-CN" altLang="en-US" sz="3200" dirty="0"/>
              <a:t>，使学校办学自主权的扩大落到实处，从而使其独立自主地在履行教育职能的基础上，兼顾工具职能（社会职能），而非仅围绕选拔职能转。</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sz="2400" dirty="0"/>
              <a:t>       </a:t>
            </a:r>
            <a:r>
              <a:rPr lang="zh-CN" altLang="en-US" sz="2400" dirty="0"/>
              <a:t>2</a:t>
            </a:r>
            <a:r>
              <a:rPr lang="en-US" altLang="zh-CN" sz="2400" dirty="0"/>
              <a:t>. </a:t>
            </a:r>
            <a:r>
              <a:rPr lang="zh-CN" altLang="en-US" sz="2400" dirty="0"/>
              <a:t>评价制度的改革，科学导向机制的形成</a:t>
            </a:r>
          </a:p>
          <a:p>
            <a:pPr marL="0" indent="0" algn="just">
              <a:lnSpc>
                <a:spcPct val="150000"/>
              </a:lnSpc>
              <a:buNone/>
            </a:pPr>
            <a:r>
              <a:rPr lang="zh-CN" altLang="en-US" sz="2400" dirty="0"/>
              <a:t>       </a:t>
            </a:r>
            <a:r>
              <a:rPr lang="zh-CN" altLang="en-US" sz="2400" u="sng" dirty="0"/>
              <a:t>学校中的评价制度是衡量一个教师是否合格的标尺，其必然成为教师实践的指挥棒</a:t>
            </a:r>
            <a:r>
              <a:rPr lang="zh-CN" altLang="en-US" sz="2400" u="sng" dirty="0" smtClean="0"/>
              <a:t>。</a:t>
            </a:r>
            <a:r>
              <a:rPr lang="zh-CN" altLang="en-US" sz="2400" dirty="0" smtClean="0"/>
              <a:t>学校</a:t>
            </a:r>
            <a:r>
              <a:rPr altLang="en-US" sz="2400" dirty="0" smtClean="0"/>
              <a:t>不能</a:t>
            </a:r>
            <a:r>
              <a:rPr lang="zh-CN" altLang="en-US" sz="2400" dirty="0" smtClean="0"/>
              <a:t>主要</a:t>
            </a:r>
            <a:r>
              <a:rPr lang="zh-CN" altLang="en-US" sz="2400" dirty="0"/>
              <a:t>以学生的考试成绩和竞赛分数的高低，升入高一级学校数量的多少，作为评价教师好坏、优差的主要标准</a:t>
            </a:r>
            <a:r>
              <a:rPr lang="zh-CN" altLang="en-US" sz="2400" dirty="0" smtClean="0"/>
              <a:t>。</a:t>
            </a:r>
            <a:endParaRPr lang="zh-CN" altLang="en-US" sz="2400" dirty="0"/>
          </a:p>
          <a:p>
            <a:pPr marL="0" indent="0" algn="just">
              <a:lnSpc>
                <a:spcPct val="150000"/>
              </a:lnSpc>
              <a:buNone/>
            </a:pPr>
            <a:r>
              <a:rPr lang="zh-CN" altLang="en-US" sz="2400" dirty="0"/>
              <a:t>      </a:t>
            </a:r>
            <a:r>
              <a:rPr altLang="en-US" sz="2400" dirty="0" smtClean="0"/>
              <a:t>学校不能形成</a:t>
            </a:r>
            <a:r>
              <a:rPr lang="zh-CN" altLang="en-US" sz="2400" dirty="0" smtClean="0"/>
              <a:t>“</a:t>
            </a:r>
            <a:r>
              <a:rPr lang="zh-CN" altLang="en-US" sz="2400" dirty="0"/>
              <a:t>应试很累，但无可奈何”的局面</a:t>
            </a:r>
            <a:r>
              <a:rPr lang="zh-CN" altLang="en-US" sz="2400" dirty="0" smtClean="0"/>
              <a:t>，</a:t>
            </a:r>
            <a:r>
              <a:rPr altLang="en-US" sz="2400" dirty="0" smtClean="0"/>
              <a:t>应</a:t>
            </a:r>
            <a:r>
              <a:rPr lang="zh-CN" altLang="en-US" sz="2400" dirty="0" smtClean="0"/>
              <a:t>使</a:t>
            </a:r>
            <a:r>
              <a:rPr lang="zh-CN" altLang="en-US" sz="2400" dirty="0"/>
              <a:t>教师能发挥自己的智慧进行改革</a:t>
            </a:r>
            <a:r>
              <a:rPr lang="zh-CN" altLang="en-US" sz="2400" dirty="0" smtClean="0"/>
              <a:t>，</a:t>
            </a:r>
            <a:r>
              <a:rPr altLang="en-US" sz="2400" dirty="0" smtClean="0"/>
              <a:t>把改革的主动权交给教师，使教师成为改革的助力，而非阻力。学校不能</a:t>
            </a:r>
            <a:r>
              <a:rPr altLang="en-US" sz="2400" dirty="0" smtClean="0"/>
              <a:t>去</a:t>
            </a:r>
            <a:r>
              <a:rPr lang="zh-CN" altLang="en-US" sz="2400" dirty="0" smtClean="0">
                <a:solidFill>
                  <a:srgbClr val="FF0000"/>
                </a:solidFill>
              </a:rPr>
              <a:t>单一</a:t>
            </a:r>
            <a:r>
              <a:rPr lang="zh-CN" altLang="en-US" sz="2400" dirty="0">
                <a:solidFill>
                  <a:srgbClr val="FF0000"/>
                </a:solidFill>
              </a:rPr>
              <a:t>、片面、静态</a:t>
            </a:r>
            <a:r>
              <a:rPr lang="zh-CN" altLang="en-US" sz="2400" dirty="0"/>
              <a:t>的</a:t>
            </a:r>
            <a:r>
              <a:rPr lang="zh-CN" altLang="en-US" sz="2400" dirty="0" smtClean="0"/>
              <a:t>评价</a:t>
            </a:r>
            <a:r>
              <a:rPr altLang="en-US" sz="2400" dirty="0" smtClean="0"/>
              <a:t>，而应</a:t>
            </a:r>
            <a:r>
              <a:rPr lang="zh-CN" altLang="en-US" sz="2400" dirty="0" smtClean="0"/>
              <a:t>以</a:t>
            </a:r>
            <a:r>
              <a:rPr lang="zh-CN" altLang="en-US" sz="2400" dirty="0"/>
              <a:t>学生的全面发展为</a:t>
            </a:r>
            <a:r>
              <a:rPr lang="zh-CN" altLang="en-US" sz="2400" dirty="0" smtClean="0"/>
              <a:t>中心</a:t>
            </a:r>
            <a:r>
              <a:rPr altLang="en-US" sz="2400" dirty="0" smtClean="0"/>
              <a:t>，进行</a:t>
            </a:r>
            <a:r>
              <a:rPr lang="zh-CN" altLang="en-US" sz="2400" dirty="0" smtClean="0">
                <a:solidFill>
                  <a:srgbClr val="FF0000"/>
                </a:solidFill>
              </a:rPr>
              <a:t>多样</a:t>
            </a:r>
            <a:r>
              <a:rPr lang="zh-CN" altLang="en-US" sz="2400" dirty="0">
                <a:solidFill>
                  <a:srgbClr val="FF0000"/>
                </a:solidFill>
              </a:rPr>
              <a:t>、全面、动态</a:t>
            </a:r>
            <a:r>
              <a:rPr lang="zh-CN" altLang="en-US" sz="2400" dirty="0"/>
              <a:t>的</a:t>
            </a:r>
            <a:r>
              <a:rPr lang="zh-CN" altLang="en-US" sz="2400" dirty="0" smtClean="0"/>
              <a:t>评价，</a:t>
            </a:r>
            <a:r>
              <a:rPr altLang="en-US" sz="2400" dirty="0" smtClean="0"/>
              <a:t>这样才能</a:t>
            </a:r>
            <a:r>
              <a:rPr lang="zh-CN" altLang="en-US" sz="2400" dirty="0" smtClean="0"/>
              <a:t>为</a:t>
            </a:r>
            <a:r>
              <a:rPr lang="zh-CN" altLang="en-US" sz="2400" dirty="0"/>
              <a:t>学校教育职能和工具职能的发挥创造一个宽松和谐的有利环境。</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554359"/>
            <a:ext cx="10852237" cy="441964"/>
          </a:xfrm>
        </p:spPr>
        <p:txBody>
          <a:bodyPr/>
          <a:lstStyle/>
          <a:p>
            <a:r>
              <a:rPr sz="2800">
                <a:cs typeface="黑体" panose="02010609060101010101" pitchFamily="49" charset="-122"/>
                <a:sym typeface="+mn-ea"/>
              </a:rPr>
              <a:t>一、学校职能亟待认识</a:t>
            </a:r>
            <a:r>
              <a:rPr b="1" dirty="0">
                <a:latin typeface="微软雅黑" panose="020B0503020204020204" charset="-122"/>
                <a:ea typeface="微软雅黑" panose="020B0503020204020204" charset="-122"/>
                <a:cs typeface="黑体" panose="02010609060101010101" pitchFamily="49" charset="-122"/>
              </a:rPr>
              <a:t/>
            </a:r>
            <a:br>
              <a:rPr b="1" dirty="0">
                <a:latin typeface="微软雅黑" panose="020B0503020204020204" charset="-122"/>
                <a:ea typeface="微软雅黑" panose="020B0503020204020204" charset="-122"/>
                <a:cs typeface="黑体" panose="02010609060101010101" pitchFamily="49" charset="-122"/>
              </a:rPr>
            </a:br>
            <a:endParaRPr lang="zh-CN" altLang="en-US"/>
          </a:p>
        </p:txBody>
      </p:sp>
      <p:sp>
        <p:nvSpPr>
          <p:cNvPr id="3075" name="Rectangle 3"/>
          <p:cNvSpPr>
            <a:spLocks noGrp="1"/>
          </p:cNvSpPr>
          <p:nvPr>
            <p:ph idx="1"/>
          </p:nvPr>
        </p:nvSpPr>
        <p:spPr>
          <a:xfrm>
            <a:off x="669882" y="1177298"/>
            <a:ext cx="10852237" cy="5388907"/>
          </a:xfrm>
        </p:spPr>
        <p:txBody>
          <a:bodyPr vert="horz" wrap="square" lIns="91440" tIns="45720" rIns="91440" bIns="45720" anchor="t"/>
          <a:lstStyle/>
          <a:p>
            <a:pPr algn="just" eaLnBrk="1" hangingPunct="1">
              <a:lnSpc>
                <a:spcPct val="150000"/>
              </a:lnSpc>
              <a:buNone/>
            </a:pPr>
            <a:r>
              <a:rPr lang="en-US" altLang="zh-CN" dirty="0"/>
              <a:t>         </a:t>
            </a:r>
            <a:r>
              <a:rPr lang="en-US" altLang="zh-CN" sz="2400" dirty="0"/>
              <a:t>（一</a:t>
            </a:r>
            <a:r>
              <a:rPr sz="2400" dirty="0"/>
              <a:t>）</a:t>
            </a:r>
            <a:r>
              <a:rPr lang="en-US" altLang="zh-CN" sz="2400" dirty="0"/>
              <a:t>学校是什么？</a:t>
            </a:r>
          </a:p>
          <a:p>
            <a:pPr algn="just" eaLnBrk="1" hangingPunct="1">
              <a:lnSpc>
                <a:spcPct val="150000"/>
              </a:lnSpc>
              <a:buNone/>
            </a:pPr>
            <a:r>
              <a:rPr lang="en-US" altLang="zh-CN" sz="2400" dirty="0"/>
              <a:t>       </a:t>
            </a:r>
            <a:r>
              <a:rPr lang="en-US" altLang="zh-CN" sz="2400" dirty="0">
                <a:solidFill>
                  <a:srgbClr val="FF0000"/>
                </a:solidFill>
              </a:rPr>
              <a:t> 学校是因人类知识及其传播的专门化要求，而人为建立起来的一种社会组织</a:t>
            </a:r>
            <a:r>
              <a:rPr lang="en-US" altLang="zh-CN" sz="2400" dirty="0"/>
              <a:t>，它历史悠久，广泛存在，是有计划、有组织、有系统地进行教育教学活动的重要场所，是现代社会中最普遍的组织形式。</a:t>
            </a:r>
          </a:p>
          <a:p>
            <a:pPr algn="just" eaLnBrk="1" hangingPunct="1">
              <a:lnSpc>
                <a:spcPct val="150000"/>
              </a:lnSpc>
              <a:buNone/>
            </a:pPr>
            <a:r>
              <a:rPr lang="en-US" altLang="zh-CN" sz="2400" dirty="0"/>
              <a:t>        </a:t>
            </a:r>
            <a:r>
              <a:rPr sz="2400" dirty="0"/>
              <a:t>换言之，</a:t>
            </a:r>
            <a:r>
              <a:rPr lang="en-US" altLang="zh-CN" sz="2400" dirty="0">
                <a:solidFill>
                  <a:srgbClr val="FF0000"/>
                </a:solidFill>
              </a:rPr>
              <a:t>学校是因教育的需要而人为设立的社会机构, 它因教育而设, 故不同于其他社会机构, 因制度化极高, 又不同于其他教育机构</a:t>
            </a:r>
            <a:r>
              <a:rPr sz="2400" dirty="0">
                <a:solidFill>
                  <a:srgbClr val="FF0000"/>
                </a:solidFill>
              </a:rPr>
              <a:t>。</a:t>
            </a:r>
            <a:r>
              <a:rPr lang="en-US" altLang="zh-CN" sz="2400" dirty="0"/>
              <a:t>也就是说, 学校作为专门进行制度化教育的地方, 必须具备特定的条件, 但不能因此就产生“ 真空” 式的学校观, 因其毕竟处于社会之中。</a:t>
            </a:r>
          </a:p>
          <a:p>
            <a:pPr algn="just" eaLnBrk="1" hangingPunct="1">
              <a:lnSpc>
                <a:spcPct val="150000"/>
              </a:lnSpc>
              <a:buNone/>
            </a:pPr>
            <a:r>
              <a:rPr lang="en-US" altLang="zh-CN" sz="2400" dirty="0"/>
              <a:t>      </a:t>
            </a:r>
            <a:endParaRPr sz="2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669294"/>
            <a:ext cx="10852237" cy="441964"/>
          </a:xfrm>
        </p:spPr>
        <p:txBody>
          <a:bodyPr/>
          <a:lstStyle/>
          <a:p>
            <a:r>
              <a:rPr lang="zh-CN" altLang="en-US"/>
              <a:t>（三） 素养提升</a:t>
            </a:r>
          </a:p>
        </p:txBody>
      </p:sp>
      <p:sp>
        <p:nvSpPr>
          <p:cNvPr id="3" name="内容占位符 2"/>
          <p:cNvSpPr>
            <a:spLocks noGrp="1"/>
          </p:cNvSpPr>
          <p:nvPr>
            <p:ph idx="1"/>
          </p:nvPr>
        </p:nvSpPr>
        <p:spPr>
          <a:xfrm>
            <a:off x="669882" y="1420503"/>
            <a:ext cx="10852237" cy="5388907"/>
          </a:xfrm>
        </p:spPr>
        <p:txBody>
          <a:bodyPr/>
          <a:lstStyle/>
          <a:p>
            <a:pPr marL="0" indent="0">
              <a:lnSpc>
                <a:spcPct val="150000"/>
              </a:lnSpc>
              <a:buNone/>
            </a:pPr>
            <a:r>
              <a:rPr lang="en-US" altLang="zh-CN" sz="2400" dirty="0"/>
              <a:t>      </a:t>
            </a:r>
            <a:r>
              <a:rPr lang="zh-CN" altLang="en-US" sz="2400" dirty="0"/>
              <a:t>学校职能正确发挥的最终落实还需要有一支高素养的教师队伍，这已成为不争的事实。教师的素养主要包括</a:t>
            </a:r>
            <a:r>
              <a:rPr lang="zh-CN" altLang="en-US" sz="2400" dirty="0">
                <a:solidFill>
                  <a:srgbClr val="FF0000"/>
                </a:solidFill>
              </a:rPr>
              <a:t>基本素养</a:t>
            </a:r>
            <a:r>
              <a:rPr lang="zh-CN" altLang="en-US" sz="2400" dirty="0"/>
              <a:t>和</a:t>
            </a:r>
            <a:r>
              <a:rPr lang="zh-CN" altLang="en-US" sz="2400" dirty="0">
                <a:solidFill>
                  <a:srgbClr val="FF0000"/>
                </a:solidFill>
              </a:rPr>
              <a:t>专业素养</a:t>
            </a:r>
            <a:r>
              <a:rPr lang="zh-CN" altLang="en-US" sz="2400" dirty="0"/>
              <a:t>两大方面。</a:t>
            </a:r>
          </a:p>
          <a:p>
            <a:pPr marL="0" indent="0">
              <a:lnSpc>
                <a:spcPct val="150000"/>
              </a:lnSpc>
              <a:buNone/>
            </a:pPr>
            <a:r>
              <a:rPr lang="en-US" altLang="zh-CN" sz="2400" dirty="0"/>
              <a:t>      1. </a:t>
            </a:r>
            <a:r>
              <a:rPr sz="2400" dirty="0"/>
              <a:t>作为教师</a:t>
            </a:r>
            <a:r>
              <a:rPr sz="2400" dirty="0" smtClean="0"/>
              <a:t>，不能有</a:t>
            </a:r>
            <a:r>
              <a:rPr lang="zh-CN" altLang="en-US" sz="2400" dirty="0" smtClean="0"/>
              <a:t>“等、靠”</a:t>
            </a:r>
            <a:r>
              <a:rPr lang="zh-CN" altLang="en-US" sz="2400" dirty="0"/>
              <a:t>的</a:t>
            </a:r>
            <a:r>
              <a:rPr lang="zh-CN" altLang="en-US" sz="2400" dirty="0" smtClean="0"/>
              <a:t>思想，</a:t>
            </a:r>
            <a:r>
              <a:rPr lang="zh-CN" altLang="en-US" sz="2400" dirty="0"/>
              <a:t>要</a:t>
            </a:r>
            <a:r>
              <a:rPr lang="zh-CN" altLang="en-US" sz="2400" dirty="0" smtClean="0"/>
              <a:t>在</a:t>
            </a:r>
            <a:r>
              <a:rPr altLang="en-US" sz="2400" dirty="0" smtClean="0"/>
              <a:t>学校</a:t>
            </a:r>
            <a:r>
              <a:rPr lang="zh-CN" altLang="en-US" sz="2400" dirty="0" smtClean="0"/>
              <a:t>现有</a:t>
            </a:r>
            <a:r>
              <a:rPr lang="zh-CN" altLang="en-US" sz="2400" dirty="0"/>
              <a:t>条件下，尽最大努力</a:t>
            </a:r>
            <a:r>
              <a:rPr lang="zh-CN" altLang="en-US" sz="2400" dirty="0" smtClean="0"/>
              <a:t>去</a:t>
            </a:r>
            <a:r>
              <a:rPr altLang="en-US" sz="2400" dirty="0" smtClean="0"/>
              <a:t>改革</a:t>
            </a:r>
            <a:r>
              <a:rPr lang="zh-CN" altLang="en-US" sz="2400" dirty="0" smtClean="0"/>
              <a:t>能“</a:t>
            </a:r>
            <a:r>
              <a:rPr altLang="en-US" sz="2400" dirty="0" smtClean="0"/>
              <a:t>改革</a:t>
            </a:r>
            <a:r>
              <a:rPr lang="zh-CN" altLang="en-US" sz="2400" dirty="0" smtClean="0"/>
              <a:t>”的</a:t>
            </a:r>
            <a:r>
              <a:rPr altLang="en-US" sz="2400" dirty="0" smtClean="0"/>
              <a:t>，创造能创造的</a:t>
            </a:r>
            <a:r>
              <a:rPr lang="zh-CN" altLang="en-US" sz="2400" dirty="0" smtClean="0"/>
              <a:t>。</a:t>
            </a:r>
            <a:endParaRPr lang="zh-CN" altLang="en-US" sz="2400" dirty="0"/>
          </a:p>
          <a:p>
            <a:pPr marL="0" indent="0" algn="just">
              <a:lnSpc>
                <a:spcPct val="150000"/>
              </a:lnSpc>
              <a:buNone/>
            </a:pPr>
            <a:r>
              <a:rPr lang="zh-CN" altLang="en-US" sz="2400" dirty="0"/>
              <a:t>      </a:t>
            </a:r>
            <a:r>
              <a:rPr lang="en-US" altLang="zh-CN" sz="2400" dirty="0"/>
              <a:t>2. </a:t>
            </a:r>
            <a:r>
              <a:rPr sz="2400" dirty="0"/>
              <a:t>作为教师，</a:t>
            </a:r>
            <a:r>
              <a:rPr lang="en-US" altLang="zh-CN" sz="2400" dirty="0"/>
              <a:t> </a:t>
            </a:r>
            <a:r>
              <a:rPr lang="en-US" altLang="zh-CN" sz="2400" dirty="0" err="1"/>
              <a:t>不能将工作仅停留在传授知识的“教书”上，更要在“育人”上下功夫，</a:t>
            </a:r>
            <a:r>
              <a:rPr lang="en-US" altLang="zh-CN" sz="2400" dirty="0" err="1" smtClean="0"/>
              <a:t>积极进行</a:t>
            </a:r>
            <a:r>
              <a:rPr sz="2400" dirty="0" smtClean="0"/>
              <a:t>立德树人方面的</a:t>
            </a:r>
            <a:r>
              <a:rPr lang="en-US" altLang="zh-CN" sz="2400" dirty="0" err="1" smtClean="0"/>
              <a:t>探索</a:t>
            </a:r>
            <a:r>
              <a:rPr lang="en-US" altLang="zh-CN" sz="2400" dirty="0" err="1"/>
              <a:t>，努力把学生的潜能、创造力、想象力等开发和挖掘出来，让他们拥有一个充满信心，勇于开拓发展的积极人生</a:t>
            </a:r>
            <a:r>
              <a:rPr lang="en-US" altLang="zh-CN" sz="2400" dirty="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t>五、学校职能的发挥</a:t>
            </a:r>
          </a:p>
        </p:txBody>
      </p:sp>
      <p:sp>
        <p:nvSpPr>
          <p:cNvPr id="3" name="内容占位符 2"/>
          <p:cNvSpPr>
            <a:spLocks noGrp="1"/>
          </p:cNvSpPr>
          <p:nvPr>
            <p:ph idx="1"/>
          </p:nvPr>
        </p:nvSpPr>
        <p:spPr/>
        <p:txBody>
          <a:bodyPr/>
          <a:lstStyle/>
          <a:p>
            <a:pPr marL="0" algn="l">
              <a:lnSpc>
                <a:spcPct val="150000"/>
              </a:lnSpc>
              <a:buClrTx/>
              <a:buSzTx/>
              <a:buFontTx/>
              <a:buNone/>
            </a:pPr>
            <a:r>
              <a:rPr lang="zh-CN" altLang="en-US" sz="2400" b="1" spc="200" dirty="0"/>
              <a:t>（一）影响学校职能发挥的因素分析</a:t>
            </a:r>
          </a:p>
          <a:p>
            <a:pPr marL="0" algn="just">
              <a:lnSpc>
                <a:spcPct val="140000"/>
              </a:lnSpc>
              <a:buClrTx/>
              <a:buSzTx/>
              <a:buFontTx/>
              <a:buNone/>
            </a:pPr>
            <a:r>
              <a:rPr lang="zh-CN" altLang="en-US" sz="2400" dirty="0"/>
              <a:t>      若以学校职能发挥的过程为依据, 对影响学校职能发挥的因素进行划分, 可分为国家、社会和学校自身三大因素。 </a:t>
            </a:r>
          </a:p>
          <a:p>
            <a:pPr marL="0" algn="just">
              <a:lnSpc>
                <a:spcPct val="140000"/>
              </a:lnSpc>
              <a:buClrTx/>
              <a:buSzTx/>
              <a:buFontTx/>
              <a:buNone/>
            </a:pPr>
            <a:r>
              <a:rPr lang="zh-CN" altLang="en-US" sz="2400" dirty="0"/>
              <a:t>    </a:t>
            </a:r>
            <a:r>
              <a:rPr lang="zh-CN" altLang="en-US" sz="2400" dirty="0">
                <a:solidFill>
                  <a:srgbClr val="FF0000"/>
                </a:solidFill>
              </a:rPr>
              <a:t>  第一, 国家的</a:t>
            </a:r>
            <a:r>
              <a:rPr lang="zh-CN" altLang="en-US" sz="2400" dirty="0" smtClean="0">
                <a:solidFill>
                  <a:srgbClr val="FF0000"/>
                </a:solidFill>
              </a:rPr>
              <a:t>影响。</a:t>
            </a:r>
            <a:r>
              <a:rPr lang="zh-CN" altLang="en-US" sz="2400" dirty="0" smtClean="0"/>
              <a:t> 学校</a:t>
            </a:r>
            <a:r>
              <a:rPr lang="zh-CN" altLang="en-US" sz="2400" dirty="0"/>
              <a:t>作为国家机构中的一个单位, 职能的发挥必然受到国家的影响, 包括学校制度、组织形式、资源调配等。学校教育的目的、内容的设置, 教育评价的展开, 大都也是根据国家的有关规定进行的</a:t>
            </a:r>
            <a:r>
              <a:rPr lang="zh-CN" altLang="en-US" sz="2400" dirty="0" smtClean="0"/>
              <a:t>。即使</a:t>
            </a:r>
            <a:r>
              <a:rPr lang="zh-CN" altLang="en-US" sz="2400" dirty="0"/>
              <a:t>在文化上, 学校的社会形象, 社会声望也都是由国家来确定和赋予的</a:t>
            </a:r>
            <a:r>
              <a:rPr lang="zh-CN" altLang="en-US" sz="2400" dirty="0" smtClean="0"/>
              <a:t>。</a:t>
            </a:r>
            <a:r>
              <a:rPr altLang="en-US" sz="2400" dirty="0" smtClean="0"/>
              <a:t>如何扩大学校的办学自主权，这是新时代学校变革的关键。</a:t>
            </a:r>
            <a:endParaRPr lang="zh-CN"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just">
              <a:lnSpc>
                <a:spcPct val="160000"/>
              </a:lnSpc>
              <a:buNone/>
            </a:pPr>
            <a:r>
              <a:rPr lang="en-US" altLang="zh-CN" sz="3600" dirty="0"/>
              <a:t>    </a:t>
            </a:r>
            <a:r>
              <a:rPr sz="3600" dirty="0">
                <a:solidFill>
                  <a:srgbClr val="FF0000"/>
                </a:solidFill>
              </a:rPr>
              <a:t>   第二</a:t>
            </a:r>
            <a:r>
              <a:rPr lang="zh-CN" altLang="en-US" sz="3600" dirty="0">
                <a:solidFill>
                  <a:srgbClr val="FF0000"/>
                </a:solidFill>
              </a:rPr>
              <a:t>, 社会的</a:t>
            </a:r>
            <a:r>
              <a:rPr lang="zh-CN" altLang="en-US" sz="3600" dirty="0" smtClean="0">
                <a:solidFill>
                  <a:srgbClr val="FF0000"/>
                </a:solidFill>
              </a:rPr>
              <a:t>影响。</a:t>
            </a:r>
            <a:r>
              <a:rPr lang="zh-CN" altLang="en-US" sz="3600" dirty="0" smtClean="0"/>
              <a:t> 学校</a:t>
            </a:r>
            <a:r>
              <a:rPr lang="zh-CN" altLang="en-US" sz="3600" dirty="0"/>
              <a:t>处在社会中, 应随着社会脉搏的跳动而</a:t>
            </a:r>
            <a:r>
              <a:rPr lang="zh-CN" altLang="en-US" sz="3600" dirty="0" smtClean="0"/>
              <a:t>跳动</a:t>
            </a:r>
            <a:r>
              <a:rPr altLang="en-US" sz="3600" dirty="0" smtClean="0"/>
              <a:t>。</a:t>
            </a:r>
            <a:r>
              <a:rPr lang="zh-CN" altLang="en-US" sz="3600" dirty="0" smtClean="0"/>
              <a:t>教育</a:t>
            </a:r>
            <a:r>
              <a:rPr altLang="en-US" sz="3600" dirty="0" smtClean="0"/>
              <a:t>也在越来越受着社会</a:t>
            </a:r>
            <a:r>
              <a:rPr lang="zh-CN" altLang="en-US" sz="3600" dirty="0" smtClean="0"/>
              <a:t>各方面的</a:t>
            </a:r>
            <a:r>
              <a:rPr altLang="en-US" sz="3600" dirty="0" smtClean="0"/>
              <a:t>深刻影响</a:t>
            </a:r>
            <a:r>
              <a:rPr lang="zh-CN" altLang="en-US" sz="3600" dirty="0" smtClean="0"/>
              <a:t>。 对于</a:t>
            </a:r>
            <a:r>
              <a:rPr lang="zh-CN" altLang="en-US" sz="3600" dirty="0"/>
              <a:t>社会的影响, 学校应认真辨识, </a:t>
            </a:r>
            <a:r>
              <a:rPr altLang="en-US" sz="3600" dirty="0" smtClean="0"/>
              <a:t>充分发挥社会对教育的积极影响，避免负面影响</a:t>
            </a:r>
            <a:r>
              <a:rPr lang="zh-CN" altLang="en-US" sz="3600" dirty="0" smtClean="0"/>
              <a:t>。</a:t>
            </a:r>
            <a:endParaRPr lang="zh-CN" altLang="en-US" sz="3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just">
              <a:lnSpc>
                <a:spcPct val="160000"/>
              </a:lnSpc>
              <a:buNone/>
            </a:pPr>
            <a:r>
              <a:rPr lang="en-US" altLang="zh-CN" sz="2400" dirty="0"/>
              <a:t>     </a:t>
            </a:r>
            <a:r>
              <a:rPr lang="en-US" altLang="zh-CN" sz="2400" dirty="0">
                <a:solidFill>
                  <a:srgbClr val="FF0000"/>
                </a:solidFill>
              </a:rPr>
              <a:t> </a:t>
            </a:r>
            <a:r>
              <a:rPr sz="2400" dirty="0">
                <a:solidFill>
                  <a:srgbClr val="FF0000"/>
                </a:solidFill>
              </a:rPr>
              <a:t>第三</a:t>
            </a:r>
            <a:r>
              <a:rPr lang="zh-CN" altLang="en-US" sz="2400" dirty="0">
                <a:solidFill>
                  <a:srgbClr val="FF0000"/>
                </a:solidFill>
              </a:rPr>
              <a:t>, 学校</a:t>
            </a:r>
            <a:r>
              <a:rPr lang="zh-CN" altLang="en-US" sz="2400" dirty="0" smtClean="0">
                <a:solidFill>
                  <a:srgbClr val="FF0000"/>
                </a:solidFill>
              </a:rPr>
              <a:t>自身。</a:t>
            </a:r>
            <a:r>
              <a:rPr lang="zh-CN" altLang="en-US" sz="2400" dirty="0" smtClean="0"/>
              <a:t> </a:t>
            </a:r>
            <a:r>
              <a:rPr lang="zh-CN" altLang="en-US" sz="2400" dirty="0"/>
              <a:t>学校与社会的密切联系, 不仅使社会对学校的影响越来越大, 而且使学校正在向一个“ 小社会”</a:t>
            </a:r>
            <a:r>
              <a:rPr lang="zh-CN" altLang="en-US" sz="2400" dirty="0" smtClean="0"/>
              <a:t>发展。</a:t>
            </a:r>
            <a:r>
              <a:rPr lang="zh-CN" altLang="en-US" sz="2400" dirty="0"/>
              <a:t>与此同时, 学校的许多非教育职能也逐渐浮出水面, 越来越明朗化了。 例如, 学校中的人员主要有学生、教师、行政人员、后勤职工等, 学校首先要解决的就是这些人的食宿、医疗问题。 除此之外, 学校不仅要给学生提供学习的环境, 还要为教师、行政人员以及后勤职工提供发展的空间等等。 如何在国家</a:t>
            </a:r>
            <a:r>
              <a:rPr lang="zh-CN" altLang="en-US" sz="2400" dirty="0" smtClean="0"/>
              <a:t>的</a:t>
            </a:r>
            <a:r>
              <a:rPr altLang="en-US" sz="2400" dirty="0" smtClean="0"/>
              <a:t>管理</a:t>
            </a:r>
            <a:r>
              <a:rPr lang="zh-CN" altLang="en-US" sz="2400" dirty="0" smtClean="0"/>
              <a:t>、</a:t>
            </a:r>
            <a:r>
              <a:rPr lang="zh-CN" altLang="en-US" sz="2400" dirty="0"/>
              <a:t>社会的影响下, 处理好这些职能间的关系, 是摆在学校面前的一个重要课题, 也是学校职能发挥的关键</a:t>
            </a:r>
            <a:r>
              <a:rPr lang="zh-CN" altLang="en-US" sz="2400" dirty="0" smtClean="0"/>
              <a:t>。</a:t>
            </a:r>
            <a:r>
              <a:rPr altLang="en-US" sz="2400" dirty="0" smtClean="0"/>
              <a:t>校长必须既成为政治家，又成为教育家。</a:t>
            </a:r>
            <a:endParaRPr lang="zh-CN" alt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215" y="580390"/>
            <a:ext cx="10944860" cy="5388610"/>
          </a:xfrm>
        </p:spPr>
        <p:txBody>
          <a:bodyPr/>
          <a:lstStyle/>
          <a:p>
            <a:pPr marL="0" indent="0">
              <a:buNone/>
            </a:pPr>
            <a:r>
              <a:rPr lang="zh-CN" altLang="en-US" sz="2400" b="1" spc="200" dirty="0"/>
              <a:t>（二）学校</a:t>
            </a:r>
            <a:r>
              <a:rPr lang="zh-CN" altLang="en-US" sz="2400" b="1" spc="200" dirty="0" smtClean="0"/>
              <a:t>职能</a:t>
            </a:r>
            <a:r>
              <a:rPr altLang="en-US" sz="2400" b="1" spc="200" dirty="0" smtClean="0"/>
              <a:t>要基于教育职能去发挥</a:t>
            </a:r>
            <a:endParaRPr lang="zh-CN" altLang="en-US" sz="2400" b="1" spc="200" dirty="0"/>
          </a:p>
          <a:p>
            <a:pPr marL="0" indent="0" algn="just">
              <a:lnSpc>
                <a:spcPct val="150000"/>
              </a:lnSpc>
              <a:buNone/>
            </a:pPr>
            <a:r>
              <a:rPr lang="zh-CN" altLang="en-US" sz="2400" dirty="0"/>
              <a:t>      </a:t>
            </a:r>
            <a:r>
              <a:rPr lang="en-US" altLang="zh-CN" sz="2400" dirty="0" smtClean="0"/>
              <a:t>“</a:t>
            </a:r>
            <a:r>
              <a:rPr lang="zh-CN" altLang="en-US" sz="2400" dirty="0"/>
              <a:t>学校</a:t>
            </a:r>
            <a:r>
              <a:rPr lang="en-US" altLang="zh-CN" sz="2400" dirty="0" smtClean="0"/>
              <a:t>”</a:t>
            </a:r>
            <a:r>
              <a:rPr sz="2400" dirty="0" smtClean="0"/>
              <a:t>不能</a:t>
            </a:r>
            <a:r>
              <a:rPr lang="zh-CN" altLang="en-US" sz="2400" dirty="0" smtClean="0"/>
              <a:t>等同于</a:t>
            </a:r>
            <a:r>
              <a:rPr altLang="en-US" sz="2400" dirty="0" smtClean="0"/>
              <a:t>，但</a:t>
            </a:r>
            <a:r>
              <a:rPr lang="zh-CN" altLang="en-US" sz="2400" dirty="0" smtClean="0"/>
              <a:t>学校</a:t>
            </a:r>
            <a:r>
              <a:rPr lang="en-US" altLang="zh-CN" sz="2400" dirty="0"/>
              <a:t>“</a:t>
            </a:r>
            <a:r>
              <a:rPr lang="zh-CN" altLang="en-US" sz="2400" dirty="0"/>
              <a:t>教育职能</a:t>
            </a:r>
            <a:r>
              <a:rPr lang="zh-CN" altLang="en-US" sz="2400" dirty="0" smtClean="0"/>
              <a:t>”</a:t>
            </a:r>
            <a:r>
              <a:rPr altLang="en-US" sz="2400" dirty="0" smtClean="0"/>
              <a:t>是学校的基本职能</a:t>
            </a:r>
            <a:r>
              <a:rPr lang="zh-CN" altLang="en-US" sz="2400" dirty="0" smtClean="0"/>
              <a:t>。</a:t>
            </a:r>
            <a:endParaRPr lang="en-US" altLang="zh-CN" sz="2400" dirty="0" smtClean="0"/>
          </a:p>
          <a:p>
            <a:pPr marL="0" indent="0" algn="just">
              <a:lnSpc>
                <a:spcPct val="150000"/>
              </a:lnSpc>
              <a:buNone/>
            </a:pPr>
            <a:r>
              <a:rPr lang="en-US" altLang="zh-CN" sz="2400" dirty="0" smtClean="0"/>
              <a:t> </a:t>
            </a:r>
            <a:r>
              <a:rPr lang="en-US" altLang="zh-CN" sz="2400" dirty="0" smtClean="0"/>
              <a:t>      </a:t>
            </a:r>
            <a:r>
              <a:rPr sz="2400" dirty="0" smtClean="0"/>
              <a:t>学校</a:t>
            </a:r>
            <a:r>
              <a:rPr lang="zh-CN" altLang="en-US" sz="2400" dirty="0" smtClean="0">
                <a:solidFill>
                  <a:srgbClr val="FF0000"/>
                </a:solidFill>
              </a:rPr>
              <a:t>无论履行多少</a:t>
            </a:r>
            <a:r>
              <a:rPr altLang="en-US" sz="2400" dirty="0" smtClean="0">
                <a:solidFill>
                  <a:srgbClr val="FF0000"/>
                </a:solidFill>
              </a:rPr>
              <a:t>职能</a:t>
            </a:r>
            <a:r>
              <a:rPr lang="zh-CN" altLang="en-US" sz="2400" dirty="0" smtClean="0">
                <a:solidFill>
                  <a:srgbClr val="FF0000"/>
                </a:solidFill>
              </a:rPr>
              <a:t>, </a:t>
            </a:r>
            <a:r>
              <a:rPr lang="zh-CN" altLang="en-US" sz="2400" dirty="0">
                <a:solidFill>
                  <a:srgbClr val="FF0000"/>
                </a:solidFill>
              </a:rPr>
              <a:t>都必须以</a:t>
            </a:r>
            <a:r>
              <a:rPr lang="en-US" altLang="zh-CN" sz="2400" dirty="0">
                <a:solidFill>
                  <a:srgbClr val="FF0000"/>
                </a:solidFill>
              </a:rPr>
              <a:t>“</a:t>
            </a:r>
            <a:r>
              <a:rPr lang="zh-CN" altLang="en-US" sz="2400" dirty="0">
                <a:solidFill>
                  <a:srgbClr val="FF0000"/>
                </a:solidFill>
              </a:rPr>
              <a:t>教育”职能为第一要务, 因为学校诸种其他职能的实现, 最终取决于教育对象的健康成长和发展</a:t>
            </a:r>
            <a:r>
              <a:rPr lang="zh-CN" altLang="en-US" sz="2400" dirty="0" smtClean="0">
                <a:solidFill>
                  <a:srgbClr val="FF0000"/>
                </a:solidFill>
              </a:rPr>
              <a:t>。</a:t>
            </a:r>
            <a:endParaRPr lang="en-US" altLang="zh-CN" sz="2400" dirty="0" smtClean="0">
              <a:solidFill>
                <a:srgbClr val="FF0000"/>
              </a:solidFill>
            </a:endParaRPr>
          </a:p>
          <a:p>
            <a:pPr marL="0" indent="0" algn="just">
              <a:lnSpc>
                <a:spcPct val="150000"/>
              </a:lnSpc>
              <a:buNone/>
            </a:pPr>
            <a:r>
              <a:rPr lang="en-US" altLang="zh-CN" sz="2400" dirty="0" smtClean="0">
                <a:solidFill>
                  <a:srgbClr val="FF0000"/>
                </a:solidFill>
              </a:rPr>
              <a:t> </a:t>
            </a:r>
            <a:r>
              <a:rPr lang="en-US" altLang="zh-CN" sz="2400" dirty="0" smtClean="0">
                <a:solidFill>
                  <a:srgbClr val="FF0000"/>
                </a:solidFill>
              </a:rPr>
              <a:t>     </a:t>
            </a:r>
            <a:r>
              <a:rPr lang="zh-CN" altLang="en-US" sz="2400" dirty="0" smtClean="0"/>
              <a:t>从</a:t>
            </a:r>
            <a:r>
              <a:rPr lang="zh-CN" altLang="en-US" sz="2400" dirty="0"/>
              <a:t>这个意义上说, 学校其他职能的实现, 要寓于学校促进个人发展的教育职能之中。这就是说, </a:t>
            </a:r>
            <a:r>
              <a:rPr lang="zh-CN" altLang="en-US" sz="2400" dirty="0">
                <a:solidFill>
                  <a:srgbClr val="FF0000"/>
                </a:solidFill>
              </a:rPr>
              <a:t>培养人是学校最根本的职能, 妨碍甚至舍弃促进个体发展这一职能, 学校就不成为学校了</a:t>
            </a:r>
            <a:r>
              <a:rPr lang="zh-CN" altLang="en-US" sz="2400" dirty="0" smtClean="0">
                <a:solidFill>
                  <a:srgbClr val="FF0000"/>
                </a:solidFill>
              </a:rPr>
              <a:t>。</a:t>
            </a:r>
            <a:endParaRPr lang="en-US" altLang="zh-CN" sz="2400" dirty="0" smtClean="0">
              <a:solidFill>
                <a:srgbClr val="FF0000"/>
              </a:solidFill>
            </a:endParaRPr>
          </a:p>
          <a:p>
            <a:pPr marL="0" indent="0" algn="just">
              <a:lnSpc>
                <a:spcPct val="150000"/>
              </a:lnSpc>
              <a:buNone/>
            </a:pPr>
            <a:r>
              <a:rPr lang="en-US" altLang="zh-CN" sz="2400" dirty="0" smtClean="0">
                <a:solidFill>
                  <a:srgbClr val="FF0000"/>
                </a:solidFill>
              </a:rPr>
              <a:t> </a:t>
            </a:r>
            <a:r>
              <a:rPr lang="en-US" altLang="zh-CN" sz="2400" dirty="0" smtClean="0">
                <a:solidFill>
                  <a:srgbClr val="FF0000"/>
                </a:solidFill>
              </a:rPr>
              <a:t>     </a:t>
            </a:r>
            <a:r>
              <a:rPr lang="zh-CN" altLang="en-US" sz="2400" dirty="0" smtClean="0"/>
              <a:t>可以</a:t>
            </a:r>
            <a:r>
              <a:rPr lang="zh-CN" altLang="en-US" sz="2400" dirty="0"/>
              <a:t>这样说, 一个学校花在教育上的精力和时间是衡量其发展状况的重要标尺</a:t>
            </a:r>
            <a:r>
              <a:rPr lang="zh-CN" altLang="en-US" sz="2400" dirty="0" smtClean="0"/>
              <a:t>。</a:t>
            </a:r>
            <a:r>
              <a:rPr altLang="en-US" sz="2400" dirty="0" smtClean="0"/>
              <a:t>以学生全面发展为目标，实施全面发展教育，把学生培养成为社会主义的建设者和接班人，这是学校的初心和使命。</a:t>
            </a:r>
            <a:endParaRPr lang="zh-CN" alt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just">
              <a:lnSpc>
                <a:spcPct val="170000"/>
              </a:lnSpc>
              <a:buNone/>
            </a:pPr>
            <a:r>
              <a:rPr lang="en-US" altLang="zh-CN" sz="2400" dirty="0"/>
              <a:t>      </a:t>
            </a:r>
            <a:r>
              <a:rPr lang="zh-CN" altLang="en-US" sz="4000" dirty="0">
                <a:solidFill>
                  <a:srgbClr val="FF0000"/>
                </a:solidFill>
              </a:rPr>
              <a:t>学校应在学校教育职能充分发挥的基础上, 根据自己的条件和能力选择性地兼顾其他非教育职能, 处理好一元与多元的</a:t>
            </a:r>
            <a:r>
              <a:rPr lang="zh-CN" altLang="en-US" sz="4000" dirty="0" smtClean="0">
                <a:solidFill>
                  <a:srgbClr val="FF0000"/>
                </a:solidFill>
              </a:rPr>
              <a:t>关系</a:t>
            </a:r>
            <a:r>
              <a:rPr altLang="en-US" sz="4000" dirty="0" smtClean="0">
                <a:solidFill>
                  <a:srgbClr val="FF0000"/>
                </a:solidFill>
              </a:rPr>
              <a:t>，发挥出</a:t>
            </a:r>
            <a:r>
              <a:rPr lang="zh-CN" altLang="en-US" sz="4000" dirty="0" smtClean="0"/>
              <a:t>学校</a:t>
            </a:r>
            <a:r>
              <a:rPr lang="zh-CN" altLang="en-US" sz="4000" dirty="0"/>
              <a:t>职能的整体</a:t>
            </a:r>
            <a:r>
              <a:rPr lang="zh-CN" altLang="en-US" sz="4000" dirty="0" smtClean="0"/>
              <a:t>效应。</a:t>
            </a:r>
            <a:endParaRPr lang="zh-CN" alt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1" name="Picture 6" descr="banner"/>
          <p:cNvPicPr>
            <a:picLocks noChangeAspect="1"/>
          </p:cNvPicPr>
          <p:nvPr/>
        </p:nvPicPr>
        <p:blipFill>
          <a:blip r:embed="rId2"/>
          <a:stretch>
            <a:fillRect/>
          </a:stretch>
        </p:blipFill>
        <p:spPr>
          <a:xfrm>
            <a:off x="10795" y="-31115"/>
            <a:ext cx="12171045" cy="2732405"/>
          </a:xfrm>
          <a:prstGeom prst="rect">
            <a:avLst/>
          </a:prstGeom>
          <a:noFill/>
          <a:ln w="9525">
            <a:noFill/>
          </a:ln>
        </p:spPr>
      </p:pic>
      <p:sp>
        <p:nvSpPr>
          <p:cNvPr id="2" name="矩形 1"/>
          <p:cNvSpPr/>
          <p:nvPr/>
        </p:nvSpPr>
        <p:spPr>
          <a:xfrm>
            <a:off x="3198813" y="2999740"/>
            <a:ext cx="5793105" cy="1445260"/>
          </a:xfrm>
          <a:prstGeom prst="rect">
            <a:avLst/>
          </a:prstGeom>
          <a:noFill/>
          <a:ln>
            <a:noFill/>
          </a:ln>
        </p:spPr>
        <p:txBody>
          <a:bodyPr wrap="none" rtlCol="0" anchor="t">
            <a:spAutoFit/>
            <a:scene3d>
              <a:camera prst="obliqueBottomLeft"/>
              <a:lightRig rig="threePt" dir="t"/>
            </a:scene3d>
            <a:sp3d extrusionH="387350">
              <a:extrusionClr>
                <a:srgbClr val="175BCB"/>
              </a:extrusionClr>
            </a:sp3d>
          </a:bodyPr>
          <a:lstStyle/>
          <a:p>
            <a:pPr algn="ctr"/>
            <a:r>
              <a:rPr lang="zh-CN" altLang="en-US" sz="8800" b="1">
                <a:blipFill>
                  <a:blip r:embed="rId3"/>
                  <a:tile tx="0" ty="0" sx="82000" sy="63000" flip="none" algn="br"/>
                </a:blipFill>
                <a:effectLst>
                  <a:outerShdw blurRad="60007" dist="310007" dir="7680000" sy="30000" kx="1300200" algn="ctr" rotWithShape="0">
                    <a:srgbClr val="0D1E55">
                      <a:alpha val="32000"/>
                    </a:srgbClr>
                  </a:outerShdw>
                </a:effectLst>
              </a:rPr>
              <a:t>谢谢大家！</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882" y="734703"/>
            <a:ext cx="10852237" cy="5388907"/>
          </a:xfrm>
        </p:spPr>
        <p:txBody>
          <a:bodyPr/>
          <a:lstStyle/>
          <a:p>
            <a:pPr algn="just">
              <a:lnSpc>
                <a:spcPct val="150000"/>
              </a:lnSpc>
              <a:buNone/>
            </a:pPr>
            <a:r>
              <a:rPr lang="en-US" altLang="zh-CN" sz="2800" dirty="0">
                <a:sym typeface="+mn-ea"/>
              </a:rPr>
              <a:t>（</a:t>
            </a:r>
            <a:r>
              <a:rPr lang="en-US" altLang="zh-CN" sz="2800" dirty="0" err="1">
                <a:sym typeface="+mn-ea"/>
              </a:rPr>
              <a:t>二）学校担负着哪些职能</a:t>
            </a:r>
            <a:r>
              <a:rPr lang="en-US" altLang="zh-CN" sz="2800" dirty="0">
                <a:sym typeface="+mn-ea"/>
              </a:rPr>
              <a:t>？</a:t>
            </a:r>
            <a:endParaRPr lang="en-US" altLang="zh-CN" sz="2800" dirty="0"/>
          </a:p>
          <a:p>
            <a:pPr algn="just">
              <a:lnSpc>
                <a:spcPct val="150000"/>
              </a:lnSpc>
              <a:buNone/>
            </a:pPr>
            <a:r>
              <a:rPr lang="en-US" altLang="zh-CN" sz="2800" dirty="0">
                <a:sym typeface="+mn-ea"/>
              </a:rPr>
              <a:t>        </a:t>
            </a:r>
            <a:r>
              <a:rPr lang="en-US" altLang="zh-CN" sz="2800" dirty="0" err="1">
                <a:sym typeface="+mn-ea"/>
              </a:rPr>
              <a:t>我们需明确</a:t>
            </a:r>
            <a:r>
              <a:rPr sz="2800" dirty="0">
                <a:sym typeface="+mn-ea"/>
              </a:rPr>
              <a:t>：</a:t>
            </a:r>
            <a:r>
              <a:rPr lang="en-US" altLang="zh-CN" sz="2800" dirty="0" err="1">
                <a:solidFill>
                  <a:srgbClr val="FF0000"/>
                </a:solidFill>
                <a:sym typeface="+mn-ea"/>
              </a:rPr>
              <a:t>职能即职责与功能</a:t>
            </a:r>
            <a:r>
              <a:rPr lang="en-US" altLang="zh-CN" sz="2800" dirty="0">
                <a:solidFill>
                  <a:srgbClr val="FF0000"/>
                </a:solidFill>
                <a:sym typeface="+mn-ea"/>
              </a:rPr>
              <a:t>, </a:t>
            </a:r>
            <a:r>
              <a:rPr lang="en-US" altLang="zh-CN" sz="2800" dirty="0" err="1">
                <a:solidFill>
                  <a:srgbClr val="FF0000"/>
                </a:solidFill>
                <a:sym typeface="+mn-ea"/>
              </a:rPr>
              <a:t>职能意味着必须完成的任务</a:t>
            </a:r>
            <a:r>
              <a:rPr lang="en-US" altLang="zh-CN" sz="2800" dirty="0">
                <a:solidFill>
                  <a:srgbClr val="FF0000"/>
                </a:solidFill>
                <a:sym typeface="+mn-ea"/>
              </a:rPr>
              <a:t>, </a:t>
            </a:r>
            <a:r>
              <a:rPr lang="en-US" altLang="zh-CN" sz="2800" dirty="0" err="1">
                <a:solidFill>
                  <a:srgbClr val="FF0000"/>
                </a:solidFill>
                <a:sym typeface="+mn-ea"/>
              </a:rPr>
              <a:t>学校的职能即学校必须完成的任务</a:t>
            </a:r>
            <a:r>
              <a:rPr lang="en-US" altLang="zh-CN" sz="2800" dirty="0">
                <a:solidFill>
                  <a:srgbClr val="FF0000"/>
                </a:solidFill>
                <a:sym typeface="+mn-ea"/>
              </a:rPr>
              <a:t>。 </a:t>
            </a:r>
          </a:p>
          <a:p>
            <a:pPr algn="just">
              <a:lnSpc>
                <a:spcPct val="150000"/>
              </a:lnSpc>
              <a:buNone/>
            </a:pPr>
            <a:r>
              <a:rPr lang="en-US" altLang="zh-CN" sz="2800" dirty="0">
                <a:sym typeface="+mn-ea"/>
              </a:rPr>
              <a:t>        </a:t>
            </a:r>
            <a:r>
              <a:rPr lang="en-US" altLang="zh-CN" sz="2800" dirty="0" err="1">
                <a:sym typeface="+mn-ea"/>
              </a:rPr>
              <a:t>具体而言，学校是人为设立的机构</a:t>
            </a:r>
            <a:r>
              <a:rPr lang="en-US" altLang="zh-CN" sz="2800" dirty="0">
                <a:sym typeface="+mn-ea"/>
              </a:rPr>
              <a:t>, </a:t>
            </a:r>
            <a:r>
              <a:rPr lang="en-US" altLang="zh-CN" sz="2800" dirty="0" err="1">
                <a:sym typeface="+mn-ea"/>
              </a:rPr>
              <a:t>必然有某种特定的任务</a:t>
            </a:r>
            <a:r>
              <a:rPr lang="en-US" altLang="zh-CN" sz="2800" dirty="0">
                <a:sym typeface="+mn-ea"/>
              </a:rPr>
              <a:t>, </a:t>
            </a:r>
            <a:r>
              <a:rPr lang="en-US" altLang="zh-CN" sz="2800" dirty="0" err="1">
                <a:sym typeface="+mn-ea"/>
              </a:rPr>
              <a:t>这也是学校区别于其他社会机构的主要特征</a:t>
            </a:r>
            <a:r>
              <a:rPr lang="en-US" altLang="zh-CN" sz="2800" dirty="0">
                <a:sym typeface="+mn-ea"/>
              </a:rPr>
              <a:t>。 </a:t>
            </a:r>
            <a:r>
              <a:rPr lang="en-US" altLang="zh-CN" sz="2800" dirty="0" err="1">
                <a:sym typeface="+mn-ea"/>
              </a:rPr>
              <a:t>然而</a:t>
            </a:r>
            <a:r>
              <a:rPr lang="en-US" altLang="zh-CN" sz="2800" dirty="0">
                <a:sym typeface="+mn-ea"/>
              </a:rPr>
              <a:t>, </a:t>
            </a:r>
            <a:r>
              <a:rPr lang="en-US" altLang="zh-CN" sz="2800" dirty="0" err="1">
                <a:sym typeface="+mn-ea"/>
              </a:rPr>
              <a:t>学校也和其他机构一样</a:t>
            </a:r>
            <a:r>
              <a:rPr lang="en-US" altLang="zh-CN" sz="2800" dirty="0">
                <a:sym typeface="+mn-ea"/>
              </a:rPr>
              <a:t>, </a:t>
            </a:r>
            <a:r>
              <a:rPr lang="en-US" altLang="zh-CN" sz="2800" dirty="0" err="1">
                <a:sym typeface="+mn-ea"/>
              </a:rPr>
              <a:t>处于社会之中</a:t>
            </a:r>
            <a:r>
              <a:rPr lang="en-US" altLang="zh-CN" sz="2800" dirty="0">
                <a:sym typeface="+mn-ea"/>
              </a:rPr>
              <a:t>, </a:t>
            </a:r>
            <a:r>
              <a:rPr lang="en-US" altLang="zh-CN" sz="2800" dirty="0" err="1">
                <a:sym typeface="+mn-ea"/>
              </a:rPr>
              <a:t>一经设立</a:t>
            </a:r>
            <a:r>
              <a:rPr lang="en-US" altLang="zh-CN" sz="2800" dirty="0">
                <a:sym typeface="+mn-ea"/>
              </a:rPr>
              <a:t>, </a:t>
            </a:r>
            <a:r>
              <a:rPr lang="en-US" altLang="zh-CN" sz="2800" dirty="0" err="1">
                <a:sym typeface="+mn-ea"/>
              </a:rPr>
              <a:t>不但要完成自己特定的任务</a:t>
            </a:r>
            <a:r>
              <a:rPr lang="en-US" altLang="zh-CN" sz="2800" dirty="0">
                <a:sym typeface="+mn-ea"/>
              </a:rPr>
              <a:t>, </a:t>
            </a:r>
            <a:r>
              <a:rPr lang="en-US" altLang="zh-CN" sz="2800" dirty="0" err="1">
                <a:sym typeface="+mn-ea"/>
              </a:rPr>
              <a:t>还要完成其他的任务</a:t>
            </a:r>
            <a:r>
              <a:rPr lang="en-US" altLang="zh-CN" sz="2800" dirty="0">
                <a:sym typeface="+mn-ea"/>
              </a:rPr>
              <a:t>, </a:t>
            </a:r>
            <a:r>
              <a:rPr lang="en-US" altLang="zh-CN" sz="2800" dirty="0" err="1">
                <a:sym typeface="+mn-ea"/>
              </a:rPr>
              <a:t>可见学校的职能不是单一的</a:t>
            </a:r>
            <a:r>
              <a:rPr lang="en-US" altLang="zh-CN" sz="2800" dirty="0">
                <a:sym typeface="+mn-ea"/>
              </a:rPr>
              <a:t>。</a:t>
            </a:r>
            <a:endParaRPr lang="en-US" altLang="zh-CN"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idx="1"/>
          </p:nvPr>
        </p:nvSpPr>
        <p:spPr>
          <a:xfrm>
            <a:off x="6004560" y="-359410"/>
            <a:ext cx="5755640" cy="5388610"/>
          </a:xfrm>
        </p:spPr>
        <p:txBody>
          <a:bodyPr vert="horz" wrap="square" lIns="91440" tIns="45720" rIns="91440" bIns="45720" anchor="t"/>
          <a:lstStyle/>
          <a:p>
            <a:pPr eaLnBrk="1" hangingPunct="1">
              <a:buNone/>
            </a:pPr>
            <a:r>
              <a:rPr lang="en-US" altLang="zh-CN" dirty="0"/>
              <a:t>           </a:t>
            </a:r>
          </a:p>
          <a:p>
            <a:pPr eaLnBrk="1" hangingPunct="1">
              <a:buNone/>
            </a:pPr>
            <a:endParaRPr lang="en-US" altLang="zh-CN" sz="2400" dirty="0"/>
          </a:p>
          <a:p>
            <a:pPr eaLnBrk="1" hangingPunct="1">
              <a:lnSpc>
                <a:spcPct val="160000"/>
              </a:lnSpc>
              <a:buNone/>
            </a:pPr>
            <a:r>
              <a:rPr lang="en-US" altLang="zh-CN" dirty="0"/>
              <a:t>           </a:t>
            </a:r>
            <a:r>
              <a:rPr lang="en-US" altLang="zh-CN" sz="2400" dirty="0" err="1"/>
              <a:t>国内外不同的研究者从不同的视角出发，</a:t>
            </a:r>
            <a:r>
              <a:rPr lang="en-US" altLang="zh-CN" sz="2400" dirty="0" err="1" smtClean="0"/>
              <a:t>对学校职能这一问题做了许多有意义的理论探索</a:t>
            </a:r>
            <a:r>
              <a:rPr lang="en-US" altLang="zh-CN" sz="2400" dirty="0" smtClean="0"/>
              <a:t>。</a:t>
            </a:r>
          </a:p>
          <a:p>
            <a:pPr eaLnBrk="1" hangingPunct="1">
              <a:lnSpc>
                <a:spcPct val="160000"/>
              </a:lnSpc>
              <a:buNone/>
            </a:pPr>
            <a:r>
              <a:rPr lang="en-US" altLang="zh-CN" sz="2400" dirty="0" smtClean="0"/>
              <a:t> </a:t>
            </a:r>
            <a:r>
              <a:rPr lang="en-US" altLang="zh-CN" sz="2400" dirty="0" smtClean="0"/>
              <a:t>       </a:t>
            </a:r>
            <a:r>
              <a:rPr lang="en-US" altLang="zh-CN" sz="2400" dirty="0" err="1" smtClean="0"/>
              <a:t>然而从整体来看</a:t>
            </a:r>
            <a:r>
              <a:rPr lang="en-US" altLang="zh-CN" sz="2400" dirty="0" err="1"/>
              <a:t>，对学校职能的认识还不够深入，</a:t>
            </a:r>
            <a:r>
              <a:rPr lang="en-US" altLang="zh-CN" sz="2400" dirty="0" err="1" smtClean="0"/>
              <a:t>如学校职能的分类以及学校职能的发挥研究</a:t>
            </a:r>
            <a:r>
              <a:rPr sz="2400" dirty="0" smtClean="0"/>
              <a:t>得不够</a:t>
            </a:r>
            <a:r>
              <a:rPr lang="en-US" altLang="zh-CN" sz="2400" dirty="0" smtClean="0"/>
              <a:t>，</a:t>
            </a:r>
            <a:r>
              <a:rPr lang="en-US" altLang="zh-CN" sz="2400" dirty="0"/>
              <a:t>且对学校职能的实证研究也很少，围绕个案进行的研究更是少之又少。 </a:t>
            </a:r>
          </a:p>
          <a:p>
            <a:pPr eaLnBrk="1" hangingPunct="1">
              <a:buNone/>
            </a:pPr>
            <a:r>
              <a:rPr lang="en-US" altLang="zh-CN" sz="2400" dirty="0"/>
              <a:t>        </a:t>
            </a:r>
          </a:p>
        </p:txBody>
      </p:sp>
      <p:sp>
        <p:nvSpPr>
          <p:cNvPr id="6" name="矩形 5"/>
          <p:cNvSpPr/>
          <p:nvPr/>
        </p:nvSpPr>
        <p:spPr>
          <a:xfrm>
            <a:off x="617220" y="912495"/>
            <a:ext cx="5253990" cy="5033010"/>
          </a:xfrm>
          <a:prstGeom prst="rect">
            <a:avLst/>
          </a:prstGeom>
          <a:solidFill>
            <a:schemeClr val="bg1">
              <a:lumMod val="95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lnSpc>
                <a:spcPct val="170000"/>
              </a:lnSpc>
            </a:pPr>
            <a:endParaRPr lang="zh-CN" altLang="en-US"/>
          </a:p>
          <a:p>
            <a:pPr algn="ctr">
              <a:lnSpc>
                <a:spcPct val="170000"/>
              </a:lnSpc>
            </a:pPr>
            <a:r>
              <a:rPr lang="zh-CN" altLang="en-US" sz="2000" b="1">
                <a:latin typeface="楷体" panose="02010609060101010101" charset="-122"/>
                <a:ea typeface="楷体" panose="02010609060101010101" charset="-122"/>
                <a:cs typeface="楷体" panose="02010609060101010101" charset="-122"/>
              </a:rPr>
              <a:t>陈桂生.教育原理</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冯建军.学校职能论纲</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庄西真.论学校功能的变化</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董文军.市场经济与学校的非教育职能膨胀</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吴康宁.为什么学校会对学生的发展不负责</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谢兰荣.学校职能再认识</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Matia Finn-Stevenson, Edward Zigler. School of the 21st Century</a:t>
            </a:r>
          </a:p>
          <a:p>
            <a:pPr algn="ctr">
              <a:lnSpc>
                <a:spcPct val="170000"/>
              </a:lnSpc>
            </a:pPr>
            <a:r>
              <a:rPr lang="zh-CN" altLang="en-US" sz="2000" b="1">
                <a:latin typeface="楷体" panose="02010609060101010101" charset="-122"/>
                <a:ea typeface="楷体" panose="02010609060101010101" charset="-122"/>
                <a:cs typeface="楷体" panose="02010609060101010101" charset="-122"/>
              </a:rPr>
              <a:t>John I. Goodlad. 学校的职能</a:t>
            </a:r>
            <a:endParaRPr lang="zh-CN" altLang="en-US"/>
          </a:p>
          <a:p>
            <a:pPr algn="ctr"/>
            <a:endParaRPr lang="zh-CN" altLang="en-US"/>
          </a:p>
          <a:p>
            <a:pPr algn="ctr"/>
            <a:endParaRPr lang="zh-CN" altLang="en-US"/>
          </a:p>
          <a:p>
            <a:pPr algn="ctr"/>
            <a:endParaRPr lang="zh-CN"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9425" y="141605"/>
            <a:ext cx="6169025" cy="4850130"/>
          </a:xfrm>
        </p:spPr>
        <p:txBody>
          <a:bodyPr/>
          <a:lstStyle/>
          <a:p>
            <a:pPr marL="0" indent="0">
              <a:buNone/>
            </a:pPr>
            <a:endParaRPr lang="en-US" altLang="zh-CN" sz="2400" dirty="0">
              <a:sym typeface="+mn-ea"/>
            </a:endParaRPr>
          </a:p>
          <a:p>
            <a:pPr marL="0" indent="0">
              <a:lnSpc>
                <a:spcPct val="160000"/>
              </a:lnSpc>
              <a:buNone/>
            </a:pPr>
            <a:r>
              <a:rPr lang="en-US" altLang="zh-CN" sz="2400" dirty="0">
                <a:sym typeface="+mn-ea"/>
              </a:rPr>
              <a:t>      </a:t>
            </a:r>
            <a:r>
              <a:rPr lang="en-US" altLang="zh-CN" sz="2400" dirty="0" err="1">
                <a:sym typeface="+mn-ea"/>
              </a:rPr>
              <a:t>在传统的教育学视野下，学校是和教育划等号的</a:t>
            </a:r>
            <a:r>
              <a:rPr lang="en-US" altLang="zh-CN" sz="2400" dirty="0">
                <a:sym typeface="+mn-ea"/>
              </a:rPr>
              <a:t>。</a:t>
            </a:r>
            <a:r>
              <a:rPr lang="en-US" altLang="zh-CN" sz="2400" dirty="0" err="1">
                <a:sym typeface="+mn-ea"/>
              </a:rPr>
              <a:t>研究者在论述学校里的活动时，统统用教育来代替，其实教育和学校是两码事，</a:t>
            </a:r>
            <a:r>
              <a:rPr lang="en-US" altLang="zh-CN" sz="2400" dirty="0" err="1" smtClean="0">
                <a:sym typeface="+mn-ea"/>
              </a:rPr>
              <a:t>前者更多的是</a:t>
            </a:r>
            <a:r>
              <a:rPr sz="2400" dirty="0" smtClean="0"/>
              <a:t>活动</a:t>
            </a:r>
            <a:r>
              <a:rPr lang="en-US" altLang="zh-CN" sz="2400" dirty="0" smtClean="0">
                <a:sym typeface="+mn-ea"/>
              </a:rPr>
              <a:t>，</a:t>
            </a:r>
            <a:r>
              <a:rPr lang="en-US" altLang="zh-CN" sz="2400" dirty="0" err="1" smtClean="0">
                <a:sym typeface="+mn-ea"/>
              </a:rPr>
              <a:t>后者则是一种</a:t>
            </a:r>
            <a:r>
              <a:rPr sz="2400" dirty="0" smtClean="0">
                <a:sym typeface="+mn-ea"/>
              </a:rPr>
              <a:t>机构和场所</a:t>
            </a:r>
            <a:r>
              <a:rPr lang="en-US" altLang="zh-CN" sz="2400" dirty="0" smtClean="0">
                <a:sym typeface="+mn-ea"/>
              </a:rPr>
              <a:t>，</a:t>
            </a:r>
            <a:r>
              <a:rPr lang="en-US" altLang="zh-CN" sz="2400" dirty="0" err="1">
                <a:sym typeface="+mn-ea"/>
              </a:rPr>
              <a:t>即使把教育理解成所谓狭义的教育（学校教育</a:t>
            </a:r>
            <a:r>
              <a:rPr lang="en-US" altLang="zh-CN" sz="2400" dirty="0">
                <a:sym typeface="+mn-ea"/>
              </a:rPr>
              <a:t>），</a:t>
            </a:r>
            <a:r>
              <a:rPr lang="en-US" altLang="zh-CN" sz="2400" dirty="0" err="1" smtClean="0">
                <a:sym typeface="+mn-ea"/>
              </a:rPr>
              <a:t>把学校和教育混同起来也是</a:t>
            </a:r>
            <a:r>
              <a:rPr sz="2400" dirty="0" smtClean="0">
                <a:sym typeface="+mn-ea"/>
              </a:rPr>
              <a:t>不对</a:t>
            </a:r>
            <a:r>
              <a:rPr lang="en-US" altLang="zh-CN" sz="2400" dirty="0" smtClean="0">
                <a:sym typeface="+mn-ea"/>
              </a:rPr>
              <a:t>的。</a:t>
            </a:r>
          </a:p>
          <a:p>
            <a:pPr marL="0" indent="0">
              <a:lnSpc>
                <a:spcPct val="160000"/>
              </a:lnSpc>
              <a:buNone/>
            </a:pPr>
            <a:r>
              <a:rPr lang="en-US" altLang="zh-CN" sz="2400" dirty="0" smtClean="0"/>
              <a:t> </a:t>
            </a:r>
            <a:r>
              <a:rPr lang="en-US" altLang="zh-CN" sz="2400" dirty="0" smtClean="0"/>
              <a:t>     </a:t>
            </a:r>
            <a:r>
              <a:rPr lang="en-US" altLang="zh-CN" sz="2400" dirty="0" err="1" smtClean="0">
                <a:sym typeface="+mn-ea"/>
              </a:rPr>
              <a:t>在教育理论和实践发展的历程中</a:t>
            </a:r>
            <a:r>
              <a:rPr lang="en-US" altLang="zh-CN" sz="2400" dirty="0" err="1">
                <a:sym typeface="+mn-ea"/>
              </a:rPr>
              <a:t>，我们常常忽视了一个重要的概念，这就是学校</a:t>
            </a:r>
            <a:r>
              <a:rPr lang="en-US" altLang="zh-CN" sz="2400" dirty="0">
                <a:sym typeface="+mn-ea"/>
              </a:rPr>
              <a:t>。</a:t>
            </a:r>
            <a:endParaRPr lang="en-US" altLang="zh-CN" dirty="0"/>
          </a:p>
          <a:p>
            <a:endParaRPr lang="zh-CN" altLang="en-US" dirty="0"/>
          </a:p>
        </p:txBody>
      </p:sp>
      <p:sp>
        <p:nvSpPr>
          <p:cNvPr id="5" name="矩形 4"/>
          <p:cNvSpPr/>
          <p:nvPr/>
        </p:nvSpPr>
        <p:spPr>
          <a:xfrm>
            <a:off x="6870700" y="912495"/>
            <a:ext cx="5096510" cy="503301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p>
        </p:txBody>
      </p:sp>
      <p:sp>
        <p:nvSpPr>
          <p:cNvPr id="4" name="矩形 3"/>
          <p:cNvSpPr/>
          <p:nvPr/>
        </p:nvSpPr>
        <p:spPr>
          <a:xfrm>
            <a:off x="6099175" y="1306830"/>
            <a:ext cx="5040630" cy="3784600"/>
          </a:xfrm>
          <a:prstGeom prst="rect">
            <a:avLst/>
          </a:prstGeom>
          <a:noFill/>
          <a:ln>
            <a:noFill/>
          </a:ln>
        </p:spPr>
        <p:txBody>
          <a:bodyPr wrap="none" rtlCol="0" anchor="t">
            <a:spAutoFit/>
          </a:bodyPr>
          <a:lstStyle/>
          <a:p>
            <a:pPr algn="ctr"/>
            <a:r>
              <a:rPr lang="zh-CN" altLang="en-US" sz="8000" b="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学校</a:t>
            </a:r>
          </a:p>
          <a:p>
            <a:pPr algn="ctr"/>
            <a:r>
              <a:rPr lang="zh-CN" altLang="en-US" sz="8000" b="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      ≠</a:t>
            </a:r>
            <a:endParaRPr lang="zh-CN" altLang="en-US" sz="8000" b="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algn="ctr"/>
            <a:r>
              <a:rPr lang="zh-CN" altLang="en-US" sz="8000" b="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教育</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just">
              <a:lnSpc>
                <a:spcPct val="150000"/>
              </a:lnSpc>
              <a:buNone/>
            </a:pPr>
            <a:endParaRPr lang="en-US" altLang="zh-CN" sz="2400" dirty="0">
              <a:sym typeface="+mn-ea"/>
            </a:endParaRPr>
          </a:p>
          <a:p>
            <a:pPr algn="just">
              <a:lnSpc>
                <a:spcPct val="150000"/>
              </a:lnSpc>
              <a:buNone/>
            </a:pPr>
            <a:r>
              <a:rPr lang="en-US" altLang="zh-CN" sz="2400" dirty="0">
                <a:sym typeface="+mn-ea"/>
              </a:rPr>
              <a:t>        </a:t>
            </a:r>
            <a:r>
              <a:rPr sz="3200" dirty="0">
                <a:sym typeface="+mn-ea"/>
              </a:rPr>
              <a:t>在21</a:t>
            </a:r>
            <a:r>
              <a:rPr sz="3200" dirty="0" smtClean="0">
                <a:sym typeface="+mn-ea"/>
              </a:rPr>
              <a:t>世纪初，特别是新时代，学校面临的外部环境已经发生了很大的变化</a:t>
            </a:r>
            <a:r>
              <a:rPr sz="3200" dirty="0">
                <a:sym typeface="+mn-ea"/>
              </a:rPr>
              <a:t>，与学校直接相关的教育环境也在不断地发生变化。面对这些变化，</a:t>
            </a:r>
            <a:r>
              <a:rPr sz="3200" dirty="0" smtClean="0">
                <a:solidFill>
                  <a:srgbClr val="FF0000"/>
                </a:solidFill>
                <a:sym typeface="+mn-ea"/>
              </a:rPr>
              <a:t>我们有必要重新思考和定位新时代学校的职能</a:t>
            </a:r>
            <a:r>
              <a:rPr sz="3200" dirty="0">
                <a:solidFill>
                  <a:srgbClr val="FF0000"/>
                </a:solidFill>
                <a:sym typeface="+mn-ea"/>
              </a:rPr>
              <a:t>，</a:t>
            </a:r>
            <a:r>
              <a:rPr sz="3200" dirty="0" smtClean="0">
                <a:solidFill>
                  <a:srgbClr val="FF0000"/>
                </a:solidFill>
                <a:sym typeface="+mn-ea"/>
              </a:rPr>
              <a:t>并深入思考和研究学校职能的冲突和融合、学校职能如何发挥。</a:t>
            </a:r>
            <a:endParaRPr sz="3200" dirty="0">
              <a:solidFill>
                <a:srgbClr val="FF0000"/>
              </a:solidFill>
            </a:endParaRPr>
          </a:p>
          <a:p>
            <a:pPr algn="just">
              <a:lnSpc>
                <a:spcPct val="150000"/>
              </a:lnSpc>
              <a:buNone/>
            </a:pPr>
            <a:r>
              <a:rPr sz="3200" dirty="0">
                <a:sym typeface="+mn-ea"/>
              </a:rPr>
              <a:t>       </a:t>
            </a:r>
            <a:endParaRPr lang="zh-CN" alt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680089"/>
            <a:ext cx="10852237" cy="441964"/>
          </a:xfrm>
        </p:spPr>
        <p:txBody>
          <a:bodyPr/>
          <a:lstStyle/>
          <a:p>
            <a:r>
              <a:rPr lang="zh-CN" altLang="en-US" sz="2800"/>
              <a:t>二、学校职能的分类</a:t>
            </a:r>
          </a:p>
        </p:txBody>
      </p:sp>
      <p:sp>
        <p:nvSpPr>
          <p:cNvPr id="3075" name="Rectangle 3"/>
          <p:cNvSpPr>
            <a:spLocks noGrp="1"/>
          </p:cNvSpPr>
          <p:nvPr>
            <p:ph idx="1"/>
          </p:nvPr>
        </p:nvSpPr>
        <p:spPr>
          <a:xfrm>
            <a:off x="669882" y="1348748"/>
            <a:ext cx="10852237" cy="5388907"/>
          </a:xfrm>
        </p:spPr>
        <p:txBody>
          <a:bodyPr vert="horz" wrap="square" lIns="91440" tIns="45720" rIns="91440" bIns="45720" anchor="t"/>
          <a:lstStyle/>
          <a:p>
            <a:pPr eaLnBrk="1" hangingPunct="1">
              <a:buNone/>
            </a:pPr>
            <a:r>
              <a:rPr lang="en-US" altLang="zh-CN" dirty="0"/>
              <a:t>       </a:t>
            </a:r>
            <a:endParaRPr lang="en-US" altLang="zh-CN" sz="2000" b="1" dirty="0"/>
          </a:p>
        </p:txBody>
      </p:sp>
      <p:sp>
        <p:nvSpPr>
          <p:cNvPr id="4" name="文本框 3"/>
          <p:cNvSpPr txBox="1"/>
          <p:nvPr/>
        </p:nvSpPr>
        <p:spPr>
          <a:xfrm>
            <a:off x="669925" y="1562735"/>
            <a:ext cx="10650855" cy="5122236"/>
          </a:xfrm>
          <a:prstGeom prst="rect">
            <a:avLst/>
          </a:prstGeom>
          <a:noFill/>
          <a:ln w="9525">
            <a:noFill/>
          </a:ln>
        </p:spPr>
        <p:txBody>
          <a:bodyPr wrap="square">
            <a:spAutoFit/>
          </a:bodyPr>
          <a:lstStyle/>
          <a:p>
            <a:pPr indent="304800" algn="just">
              <a:lnSpc>
                <a:spcPct val="170000"/>
              </a:lnSpc>
            </a:pPr>
            <a:r>
              <a:rPr lang="en-US" altLang="zh-CN" sz="2800" b="0" spc="150" dirty="0">
                <a:uFillTx/>
                <a:latin typeface="微软雅黑" panose="020B0503020204020204" charset="-122"/>
                <a:ea typeface="微软雅黑" panose="020B0503020204020204" charset="-122"/>
                <a:cs typeface="微软雅黑" panose="020B0503020204020204" charset="-122"/>
              </a:rPr>
              <a:t>   </a:t>
            </a:r>
            <a:r>
              <a:rPr lang="zh-CN" altLang="en-US" sz="2800" b="0" spc="150" dirty="0">
                <a:uFillTx/>
                <a:latin typeface="微软雅黑" panose="020B0503020204020204" charset="-122"/>
                <a:ea typeface="微软雅黑" panose="020B0503020204020204" charset="-122"/>
                <a:cs typeface="微软雅黑" panose="020B0503020204020204" charset="-122"/>
              </a:rPr>
              <a:t>对于</a:t>
            </a:r>
            <a:r>
              <a:rPr lang="en-US" altLang="zh-CN" sz="2800" b="0" spc="150" dirty="0">
                <a:uFillTx/>
                <a:latin typeface="微软雅黑" panose="020B0503020204020204" charset="-122"/>
                <a:ea typeface="微软雅黑" panose="020B0503020204020204" charset="-122"/>
                <a:cs typeface="微软雅黑" panose="020B0503020204020204" charset="-122"/>
              </a:rPr>
              <a:t>学校的职能</a:t>
            </a:r>
            <a:r>
              <a:rPr lang="zh-CN" altLang="en-US" sz="2800" b="0" spc="150" dirty="0">
                <a:uFillTx/>
                <a:latin typeface="微软雅黑" panose="020B0503020204020204" charset="-122"/>
                <a:ea typeface="微软雅黑" panose="020B0503020204020204" charset="-122"/>
                <a:cs typeface="微软雅黑" panose="020B0503020204020204" charset="-122"/>
              </a:rPr>
              <a:t>的分类，</a:t>
            </a:r>
            <a:r>
              <a:rPr lang="en-US" altLang="zh-CN" sz="2800" b="0" spc="150" dirty="0">
                <a:uFillTx/>
                <a:latin typeface="微软雅黑" panose="020B0503020204020204" charset="-122"/>
                <a:ea typeface="微软雅黑" panose="020B0503020204020204" charset="-122"/>
                <a:cs typeface="微软雅黑" panose="020B0503020204020204" charset="-122"/>
              </a:rPr>
              <a:t>目前研究者采用较多的是</a:t>
            </a:r>
            <a:r>
              <a:rPr lang="en-US" altLang="zh-CN" sz="2800" b="0" u="sng" spc="150" dirty="0">
                <a:uFillTx/>
                <a:latin typeface="微软雅黑" panose="020B0503020204020204" charset="-122"/>
                <a:ea typeface="微软雅黑" panose="020B0503020204020204" charset="-122"/>
                <a:cs typeface="微软雅黑" panose="020B0503020204020204" charset="-122"/>
              </a:rPr>
              <a:t>横向分类</a:t>
            </a:r>
            <a:r>
              <a:rPr lang="en-US" altLang="zh-CN" sz="2800" b="0" spc="150" dirty="0">
                <a:uFillTx/>
                <a:latin typeface="微软雅黑" panose="020B0503020204020204" charset="-122"/>
                <a:ea typeface="微软雅黑" panose="020B0503020204020204" charset="-122"/>
                <a:cs typeface="微软雅黑" panose="020B0503020204020204" charset="-122"/>
              </a:rPr>
              <a:t>取向。</a:t>
            </a:r>
            <a:r>
              <a:rPr lang="en-US" altLang="zh-CN" sz="2800" b="0" spc="150" dirty="0" err="1">
                <a:uFillTx/>
                <a:latin typeface="微软雅黑" panose="020B0503020204020204" charset="-122"/>
                <a:ea typeface="微软雅黑" panose="020B0503020204020204" charset="-122"/>
                <a:cs typeface="微软雅黑" panose="020B0503020204020204" charset="-122"/>
              </a:rPr>
              <a:t>横向分类虽然一目了然，但逻辑性有所欠缺，层次感不明显</a:t>
            </a:r>
            <a:r>
              <a:rPr lang="en-US" altLang="zh-CN" sz="2800" b="0" spc="150" dirty="0" smtClean="0">
                <a:uFillTx/>
                <a:latin typeface="微软雅黑" panose="020B0503020204020204" charset="-122"/>
                <a:ea typeface="微软雅黑" panose="020B0503020204020204" charset="-122"/>
                <a:cs typeface="微软雅黑" panose="020B0503020204020204" charset="-122"/>
              </a:rPr>
              <a:t>。</a:t>
            </a:r>
          </a:p>
          <a:p>
            <a:pPr indent="304800" algn="just">
              <a:lnSpc>
                <a:spcPct val="170000"/>
              </a:lnSpc>
            </a:pPr>
            <a:r>
              <a:rPr lang="en-US" altLang="zh-CN" sz="2800" spc="150" dirty="0" smtClean="0">
                <a:latin typeface="微软雅黑" panose="020B0503020204020204" charset="-122"/>
                <a:ea typeface="微软雅黑" panose="020B0503020204020204" charset="-122"/>
                <a:cs typeface="微软雅黑" panose="020B0503020204020204" charset="-122"/>
              </a:rPr>
              <a:t> </a:t>
            </a:r>
            <a:r>
              <a:rPr lang="en-US" altLang="zh-CN" sz="2800" spc="150" dirty="0" smtClean="0">
                <a:latin typeface="微软雅黑" panose="020B0503020204020204" charset="-122"/>
                <a:ea typeface="微软雅黑" panose="020B0503020204020204" charset="-122"/>
                <a:cs typeface="微软雅黑" panose="020B0503020204020204" charset="-122"/>
              </a:rPr>
              <a:t> </a:t>
            </a:r>
            <a:r>
              <a:rPr lang="en-US" altLang="zh-CN" sz="2800" b="0" spc="150" dirty="0" err="1" smtClean="0">
                <a:uFillTx/>
                <a:latin typeface="微软雅黑" panose="020B0503020204020204" charset="-122"/>
                <a:ea typeface="微软雅黑" panose="020B0503020204020204" charset="-122"/>
                <a:cs typeface="微软雅黑" panose="020B0503020204020204" charset="-122"/>
              </a:rPr>
              <a:t>为此</a:t>
            </a:r>
            <a:r>
              <a:rPr lang="en-US" altLang="zh-CN" sz="2800" b="0" spc="150" dirty="0">
                <a:uFillTx/>
                <a:latin typeface="微软雅黑" panose="020B0503020204020204" charset="-122"/>
                <a:ea typeface="微软雅黑" panose="020B0503020204020204" charset="-122"/>
                <a:cs typeface="微软雅黑" panose="020B0503020204020204" charset="-122"/>
              </a:rPr>
              <a:t>，</a:t>
            </a:r>
            <a:r>
              <a:rPr lang="zh-CN" altLang="en-US" sz="2800" b="0" spc="150" dirty="0">
                <a:uFillTx/>
                <a:latin typeface="微软雅黑" panose="020B0503020204020204" charset="-122"/>
                <a:ea typeface="微软雅黑" panose="020B0503020204020204" charset="-122"/>
                <a:cs typeface="微软雅黑" panose="020B0503020204020204" charset="-122"/>
              </a:rPr>
              <a:t>我们试</a:t>
            </a:r>
            <a:r>
              <a:rPr lang="en-US" altLang="zh-CN" sz="2800" b="0" spc="150" dirty="0">
                <a:uFillTx/>
                <a:latin typeface="微软雅黑" panose="020B0503020204020204" charset="-122"/>
                <a:ea typeface="微软雅黑" panose="020B0503020204020204" charset="-122"/>
                <a:cs typeface="微软雅黑" panose="020B0503020204020204" charset="-122"/>
              </a:rPr>
              <a:t>着从</a:t>
            </a:r>
            <a:r>
              <a:rPr lang="zh-CN" altLang="en-US" sz="2800" b="0" u="sng" spc="150" dirty="0">
                <a:solidFill>
                  <a:srgbClr val="FF0000"/>
                </a:solidFill>
                <a:uFillTx/>
                <a:latin typeface="微软雅黑" panose="020B0503020204020204" charset="-122"/>
                <a:ea typeface="微软雅黑" panose="020B0503020204020204" charset="-122"/>
                <a:cs typeface="微软雅黑" panose="020B0503020204020204" charset="-122"/>
              </a:rPr>
              <a:t>逻辑层面的</a:t>
            </a:r>
            <a:r>
              <a:rPr lang="en-US" altLang="zh-CN" sz="2800" b="0" u="sng" spc="150" dirty="0">
                <a:solidFill>
                  <a:srgbClr val="FF0000"/>
                </a:solidFill>
                <a:uFillTx/>
                <a:latin typeface="微软雅黑" panose="020B0503020204020204" charset="-122"/>
                <a:ea typeface="微软雅黑" panose="020B0503020204020204" charset="-122"/>
                <a:cs typeface="微软雅黑" panose="020B0503020204020204" charset="-122"/>
              </a:rPr>
              <a:t>“A</a:t>
            </a:r>
            <a:r>
              <a:rPr lang="zh-CN" altLang="en-US" sz="2800" b="0" u="sng" spc="150" dirty="0">
                <a:solidFill>
                  <a:srgbClr val="FF0000"/>
                </a:solidFill>
                <a:uFillTx/>
                <a:latin typeface="微软雅黑" panose="020B0503020204020204" charset="-122"/>
                <a:ea typeface="微软雅黑" panose="020B0503020204020204" charset="-122"/>
                <a:cs typeface="微软雅黑" panose="020B0503020204020204" charset="-122"/>
              </a:rPr>
              <a:t>与非</a:t>
            </a:r>
            <a:r>
              <a:rPr lang="en-US" altLang="zh-CN" sz="2800" b="0" u="sng" spc="150" dirty="0">
                <a:solidFill>
                  <a:srgbClr val="FF0000"/>
                </a:solidFill>
                <a:uFillTx/>
                <a:latin typeface="微软雅黑" panose="020B0503020204020204" charset="-122"/>
                <a:ea typeface="微软雅黑" panose="020B0503020204020204" charset="-122"/>
                <a:cs typeface="微软雅黑" panose="020B0503020204020204" charset="-122"/>
              </a:rPr>
              <a:t>A”</a:t>
            </a:r>
            <a:r>
              <a:rPr lang="zh-CN" altLang="en-US" sz="2800" b="0" u="sng" spc="150" dirty="0">
                <a:solidFill>
                  <a:srgbClr val="FF0000"/>
                </a:solidFill>
                <a:uFillTx/>
                <a:latin typeface="微软雅黑" panose="020B0503020204020204" charset="-122"/>
                <a:ea typeface="微软雅黑" panose="020B0503020204020204" charset="-122"/>
                <a:cs typeface="微软雅黑" panose="020B0503020204020204" charset="-122"/>
              </a:rPr>
              <a:t>的模式和</a:t>
            </a:r>
            <a:r>
              <a:rPr lang="en-US" altLang="zh-CN" sz="2800" u="sng" spc="150" dirty="0">
                <a:solidFill>
                  <a:srgbClr val="FF0000"/>
                </a:solidFill>
                <a:uFillTx/>
                <a:latin typeface="微软雅黑" panose="020B0503020204020204" charset="-122"/>
                <a:ea typeface="微软雅黑" panose="020B0503020204020204" charset="-122"/>
                <a:cs typeface="微软雅黑" panose="020B0503020204020204" charset="-122"/>
                <a:sym typeface="+mn-ea"/>
              </a:rPr>
              <a:t>纵向维度</a:t>
            </a:r>
            <a:r>
              <a:rPr lang="en-US" altLang="zh-CN" sz="2800" b="0" spc="150" dirty="0">
                <a:uFillTx/>
                <a:latin typeface="微软雅黑" panose="020B0503020204020204" charset="-122"/>
                <a:ea typeface="微软雅黑" panose="020B0503020204020204" charset="-122"/>
                <a:cs typeface="微软雅黑" panose="020B0503020204020204" charset="-122"/>
              </a:rPr>
              <a:t>对学校的职能进行分类</a:t>
            </a:r>
            <a:r>
              <a:rPr lang="zh-CN" altLang="en-US" sz="2800" b="0" spc="150" dirty="0">
                <a:uFillTx/>
                <a:latin typeface="微软雅黑" panose="020B0503020204020204" charset="-122"/>
                <a:ea typeface="微软雅黑" panose="020B0503020204020204" charset="-122"/>
                <a:cs typeface="微软雅黑" panose="020B0503020204020204" charset="-122"/>
              </a:rPr>
              <a:t>。需要注意的是二者在内容上是一致的，只是分类方式不同，因此我们从纵向维度对学校职能进行分类论述。</a:t>
            </a:r>
            <a:r>
              <a:rPr lang="en-US" altLang="zh-CN" sz="2800" b="0" spc="150" dirty="0">
                <a:uFillTx/>
                <a:latin typeface="微软雅黑" panose="020B0503020204020204" charset="-122"/>
                <a:ea typeface="微软雅黑" panose="020B0503020204020204" charset="-122"/>
                <a:cs typeface="微软雅黑" panose="020B0503020204020204" charset="-122"/>
              </a:rPr>
              <a:t>                              </a:t>
            </a:r>
            <a:r>
              <a:rPr lang="zh-CN" altLang="en-US" sz="2800" spc="150" dirty="0">
                <a:uFillTx/>
                <a:latin typeface="微软雅黑" panose="020B0503020204020204" charset="-122"/>
                <a:ea typeface="微软雅黑" panose="020B0503020204020204" charset="-122"/>
                <a:cs typeface="微软雅黑" panose="020B0503020204020204" charset="-122"/>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9882" y="510544"/>
            <a:ext cx="10852237" cy="441964"/>
          </a:xfrm>
        </p:spPr>
        <p:txBody>
          <a:bodyPr/>
          <a:lstStyle/>
          <a:p>
            <a:r>
              <a:rPr sz="2800">
                <a:solidFill>
                  <a:srgbClr val="FF0000"/>
                </a:solidFill>
                <a:sym typeface="+mn-ea"/>
              </a:rPr>
              <a:t>逻辑学上的</a:t>
            </a:r>
            <a:r>
              <a:rPr lang="en-US" altLang="zh-CN" sz="2800">
                <a:solidFill>
                  <a:srgbClr val="FF0000"/>
                </a:solidFill>
                <a:sym typeface="+mn-ea"/>
              </a:rPr>
              <a:t>“A</a:t>
            </a:r>
            <a:r>
              <a:rPr sz="2800">
                <a:solidFill>
                  <a:srgbClr val="FF0000"/>
                </a:solidFill>
                <a:sym typeface="+mn-ea"/>
              </a:rPr>
              <a:t>与非</a:t>
            </a:r>
            <a:r>
              <a:rPr lang="en-US" altLang="zh-CN" sz="2800">
                <a:solidFill>
                  <a:srgbClr val="FF0000"/>
                </a:solidFill>
                <a:sym typeface="+mn-ea"/>
              </a:rPr>
              <a:t>A”</a:t>
            </a:r>
            <a:r>
              <a:rPr sz="2800">
                <a:solidFill>
                  <a:srgbClr val="FF0000"/>
                </a:solidFill>
                <a:sym typeface="+mn-ea"/>
              </a:rPr>
              <a:t>模式分类：</a:t>
            </a:r>
          </a:p>
        </p:txBody>
      </p:sp>
      <p:sp>
        <p:nvSpPr>
          <p:cNvPr id="3" name="内容占位符 2"/>
          <p:cNvSpPr>
            <a:spLocks noGrp="1"/>
          </p:cNvSpPr>
          <p:nvPr>
            <p:ph idx="1"/>
          </p:nvPr>
        </p:nvSpPr>
        <p:spPr/>
        <p:txBody>
          <a:bodyPr/>
          <a:lstStyle/>
          <a:p>
            <a:pPr marL="0" indent="0">
              <a:buNone/>
            </a:pPr>
            <a:endParaRPr lang="zh-CN" altLang="en-US"/>
          </a:p>
          <a:p>
            <a:pPr marL="0" indent="0">
              <a:buNone/>
            </a:pPr>
            <a:endParaRPr lang="zh-CN" altLang="en-US"/>
          </a:p>
          <a:p>
            <a:pPr marL="0" indent="0">
              <a:buNone/>
            </a:pPr>
            <a:endParaRPr lang="zh-CN" altLang="en-US"/>
          </a:p>
        </p:txBody>
      </p:sp>
      <p:sp>
        <p:nvSpPr>
          <p:cNvPr id="5" name="圆角矩形 4"/>
          <p:cNvSpPr/>
          <p:nvPr/>
        </p:nvSpPr>
        <p:spPr>
          <a:xfrm>
            <a:off x="1097280" y="3237230"/>
            <a:ext cx="2379980"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t>学校职能的</a:t>
            </a:r>
          </a:p>
          <a:p>
            <a:pPr algn="ctr"/>
            <a:r>
              <a:rPr lang="zh-CN" altLang="en-US" sz="2400" b="1"/>
              <a:t>三大类别</a:t>
            </a:r>
          </a:p>
        </p:txBody>
      </p:sp>
      <p:sp>
        <p:nvSpPr>
          <p:cNvPr id="6" name="左大括号 5"/>
          <p:cNvSpPr/>
          <p:nvPr/>
        </p:nvSpPr>
        <p:spPr>
          <a:xfrm>
            <a:off x="3599815" y="1499235"/>
            <a:ext cx="525780" cy="42957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圆角矩形 6"/>
          <p:cNvSpPr/>
          <p:nvPr/>
        </p:nvSpPr>
        <p:spPr>
          <a:xfrm>
            <a:off x="4341495" y="1390650"/>
            <a:ext cx="236410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教育职能</a:t>
            </a:r>
          </a:p>
        </p:txBody>
      </p:sp>
      <p:sp>
        <p:nvSpPr>
          <p:cNvPr id="8" name="圆角矩形 7"/>
          <p:cNvSpPr/>
          <p:nvPr/>
        </p:nvSpPr>
        <p:spPr>
          <a:xfrm>
            <a:off x="4341495" y="3237230"/>
            <a:ext cx="236410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非教育职能</a:t>
            </a:r>
          </a:p>
        </p:txBody>
      </p:sp>
      <p:sp>
        <p:nvSpPr>
          <p:cNvPr id="9" name="圆角矩形 8"/>
          <p:cNvSpPr/>
          <p:nvPr/>
        </p:nvSpPr>
        <p:spPr>
          <a:xfrm>
            <a:off x="4341495" y="5085080"/>
            <a:ext cx="236410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派生职能</a:t>
            </a:r>
          </a:p>
        </p:txBody>
      </p:sp>
      <p:sp>
        <p:nvSpPr>
          <p:cNvPr id="10" name="左大括号 9"/>
          <p:cNvSpPr/>
          <p:nvPr/>
        </p:nvSpPr>
        <p:spPr>
          <a:xfrm>
            <a:off x="6891020" y="1004570"/>
            <a:ext cx="463550" cy="15919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左大括号 10"/>
          <p:cNvSpPr/>
          <p:nvPr/>
        </p:nvSpPr>
        <p:spPr>
          <a:xfrm>
            <a:off x="6891020" y="2850515"/>
            <a:ext cx="463550" cy="15919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左大括号 11"/>
          <p:cNvSpPr/>
          <p:nvPr/>
        </p:nvSpPr>
        <p:spPr>
          <a:xfrm>
            <a:off x="6891020" y="4699000"/>
            <a:ext cx="463550" cy="15919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圆角矩形 13"/>
          <p:cNvSpPr/>
          <p:nvPr/>
        </p:nvSpPr>
        <p:spPr>
          <a:xfrm>
            <a:off x="7694295" y="983615"/>
            <a:ext cx="2534285" cy="6642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个体社会化———个体相对不自由阶段</a:t>
            </a:r>
          </a:p>
        </p:txBody>
      </p:sp>
      <p:sp>
        <p:nvSpPr>
          <p:cNvPr id="15" name="圆角矩形 14"/>
          <p:cNvSpPr/>
          <p:nvPr/>
        </p:nvSpPr>
        <p:spPr>
          <a:xfrm>
            <a:off x="7694295" y="1932305"/>
            <a:ext cx="2534285" cy="6642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个体个性化———个体相对自由阶段</a:t>
            </a:r>
          </a:p>
        </p:txBody>
      </p:sp>
      <p:sp>
        <p:nvSpPr>
          <p:cNvPr id="16" name="内容占位符 2"/>
          <p:cNvSpPr>
            <a:spLocks noGrp="1"/>
          </p:cNvSpPr>
          <p:nvPr/>
        </p:nvSpPr>
        <p:spPr>
          <a:xfrm>
            <a:off x="796882" y="1079508"/>
            <a:ext cx="10852237" cy="5388907"/>
          </a:xfrm>
          <a:prstGeom prst="rect">
            <a:avLst/>
          </a:prstGeom>
          <a:noFill/>
          <a:ln>
            <a:noFill/>
          </a:ln>
        </p:spPr>
        <p:txBody>
          <a:bodyPr vert="horz" wrap="square" lIns="101600" tIns="0" rIns="82550" bIns="0" numCol="1" anchor="t" anchorCtr="0" compatLnSpc="1">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zh-CN" altLang="en-US"/>
          </a:p>
          <a:p>
            <a:pPr marL="0" indent="0">
              <a:buNone/>
            </a:pPr>
            <a:endParaRPr lang="zh-CN" altLang="en-US"/>
          </a:p>
          <a:p>
            <a:pPr marL="0" indent="0">
              <a:buNone/>
            </a:pPr>
            <a:endParaRPr lang="zh-CN" altLang="en-US"/>
          </a:p>
        </p:txBody>
      </p:sp>
      <p:sp>
        <p:nvSpPr>
          <p:cNvPr id="17" name="圆角矩形 16"/>
          <p:cNvSpPr/>
          <p:nvPr/>
        </p:nvSpPr>
        <p:spPr>
          <a:xfrm>
            <a:off x="7694295" y="2850515"/>
            <a:ext cx="2534285" cy="456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服务社会大环境</a:t>
            </a:r>
          </a:p>
        </p:txBody>
      </p:sp>
      <p:sp>
        <p:nvSpPr>
          <p:cNvPr id="18" name="圆角矩形 17"/>
          <p:cNvSpPr/>
          <p:nvPr/>
        </p:nvSpPr>
        <p:spPr>
          <a:xfrm>
            <a:off x="7694295" y="3418205"/>
            <a:ext cx="2534285" cy="456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服务周围小环境</a:t>
            </a:r>
          </a:p>
        </p:txBody>
      </p:sp>
      <p:sp>
        <p:nvSpPr>
          <p:cNvPr id="19" name="圆角矩形 18"/>
          <p:cNvSpPr/>
          <p:nvPr/>
        </p:nvSpPr>
        <p:spPr>
          <a:xfrm>
            <a:off x="7694295" y="3985895"/>
            <a:ext cx="2534285" cy="456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谋求自身发展</a:t>
            </a:r>
          </a:p>
        </p:txBody>
      </p:sp>
      <p:sp>
        <p:nvSpPr>
          <p:cNvPr id="20" name="圆角矩形 19"/>
          <p:cNvSpPr/>
          <p:nvPr/>
        </p:nvSpPr>
        <p:spPr>
          <a:xfrm>
            <a:off x="7694295" y="4628515"/>
            <a:ext cx="2534285" cy="456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学校的监护职能</a:t>
            </a:r>
          </a:p>
        </p:txBody>
      </p:sp>
      <p:sp>
        <p:nvSpPr>
          <p:cNvPr id="21" name="圆角矩形 20"/>
          <p:cNvSpPr/>
          <p:nvPr/>
        </p:nvSpPr>
        <p:spPr>
          <a:xfrm>
            <a:off x="7694295" y="5266055"/>
            <a:ext cx="2534285" cy="456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学校的休闲职能</a:t>
            </a:r>
          </a:p>
        </p:txBody>
      </p:sp>
      <p:sp>
        <p:nvSpPr>
          <p:cNvPr id="23" name="矩形 22"/>
          <p:cNvSpPr/>
          <p:nvPr/>
        </p:nvSpPr>
        <p:spPr>
          <a:xfrm>
            <a:off x="8108315" y="5266055"/>
            <a:ext cx="1706880" cy="1198880"/>
          </a:xfrm>
          <a:prstGeom prst="rect">
            <a:avLst/>
          </a:prstGeom>
          <a:noFill/>
          <a:ln>
            <a:noFill/>
          </a:ln>
        </p:spPr>
        <p:txBody>
          <a:bodyPr wrap="square" rtlCol="0" anchor="t">
            <a:spAutoFit/>
          </a:bodyPr>
          <a:lstStyle/>
          <a:p>
            <a:pPr algn="ctr"/>
            <a:r>
              <a:rPr lang="en-US" altLang="zh-CN" sz="7200" b="1">
                <a:solidFill>
                  <a:schemeClr val="accent1"/>
                </a:solidFill>
                <a:effectLst>
                  <a:outerShdw blurRad="38100" dist="25400" dir="5400000" algn="ctr" rotWithShape="0">
                    <a:srgbClr val="6E747A">
                      <a:alpha val="43000"/>
                    </a:srgbClr>
                  </a:outerShdw>
                </a:effectLst>
              </a:rPr>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34.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7"/>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7"/>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77529_1"/>
  <p:tag name="KSO_WM_TEMPLATE_CATEGORY" val="custom"/>
  <p:tag name="KSO_WM_TEMPLATE_INDEX" val="20196577"/>
  <p:tag name="KSO_WM_TEMPLATE_SUBCATEGORY" val="0"/>
  <p:tag name="KSO_WM_TEMPLATE_THUMBS_INDEX" val="1、2、5、6、12、13、16、21、28、29、30、"/>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3">
      <a:dk1>
        <a:srgbClr val="000000"/>
      </a:dk1>
      <a:lt1>
        <a:srgbClr val="FFFFFF"/>
      </a:lt1>
      <a:dk2>
        <a:srgbClr val="323F4F"/>
      </a:dk2>
      <a:lt2>
        <a:srgbClr val="E7E6E6"/>
      </a:lt2>
      <a:accent1>
        <a:srgbClr val="376BAB"/>
      </a:accent1>
      <a:accent2>
        <a:srgbClr val="54565C"/>
      </a:accent2>
      <a:accent3>
        <a:srgbClr val="A1A2A5"/>
      </a:accent3>
      <a:accent4>
        <a:srgbClr val="376BAB"/>
      </a:accent4>
      <a:accent5>
        <a:srgbClr val="628BDC"/>
      </a:accent5>
      <a:accent6>
        <a:srgbClr val="376BAB"/>
      </a:accent6>
      <a:hlink>
        <a:srgbClr val="85C0FB"/>
      </a:hlink>
      <a:folHlink>
        <a:srgbClr val="70A2DE"/>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2105</Words>
  <Application>WPS 演示</Application>
  <PresentationFormat>自定义</PresentationFormat>
  <Paragraphs>172</Paragraphs>
  <Slides>36</Slides>
  <Notes>18</Notes>
  <HiddenSlides>0</HiddenSlides>
  <MMClips>0</MMClips>
  <ScaleCrop>false</ScaleCrop>
  <HeadingPairs>
    <vt:vector size="4" baseType="variant">
      <vt:variant>
        <vt:lpstr>主题</vt:lpstr>
      </vt:variant>
      <vt:variant>
        <vt:i4>2</vt:i4>
      </vt:variant>
      <vt:variant>
        <vt:lpstr>幻灯片标题</vt:lpstr>
      </vt:variant>
      <vt:variant>
        <vt:i4>36</vt:i4>
      </vt:variant>
    </vt:vector>
  </HeadingPairs>
  <TitlesOfParts>
    <vt:vector size="38" baseType="lpstr">
      <vt:lpstr>Office 主题​​</vt:lpstr>
      <vt:lpstr>1_Office 主题​​</vt:lpstr>
      <vt:lpstr>空白演示</vt:lpstr>
      <vt:lpstr>幻灯片 2</vt:lpstr>
      <vt:lpstr>一、学校职能亟待认识 </vt:lpstr>
      <vt:lpstr>幻灯片 4</vt:lpstr>
      <vt:lpstr>幻灯片 5</vt:lpstr>
      <vt:lpstr>幻灯片 6</vt:lpstr>
      <vt:lpstr>幻灯片 7</vt:lpstr>
      <vt:lpstr>二、学校职能的分类</vt:lpstr>
      <vt:lpstr>逻辑学上的“A与非A”模式分类：</vt:lpstr>
      <vt:lpstr>幻灯片 10</vt:lpstr>
      <vt:lpstr> （一）学校在国家社会层面的职能</vt:lpstr>
      <vt:lpstr>幻灯片 12</vt:lpstr>
      <vt:lpstr>幻灯片 13</vt:lpstr>
      <vt:lpstr>（二）学校在社区层面的职能</vt:lpstr>
      <vt:lpstr>（三）学校在学校层面的职能</vt:lpstr>
      <vt:lpstr>（四）学校在教师层面的职能</vt:lpstr>
      <vt:lpstr>（五）学校在学生层面的职能</vt:lpstr>
      <vt:lpstr>幻灯片 18</vt:lpstr>
      <vt:lpstr>幻灯片 19</vt:lpstr>
      <vt:lpstr>三、学校职能的冲突</vt:lpstr>
      <vt:lpstr>（一）学校各层面职能的内部冲突</vt:lpstr>
      <vt:lpstr>（二）学校各层面职能间的冲突</vt:lpstr>
      <vt:lpstr>幻灯片 23</vt:lpstr>
      <vt:lpstr>四、学校职能的融合</vt:lpstr>
      <vt:lpstr>（一）观念转变</vt:lpstr>
      <vt:lpstr>幻灯片 26</vt:lpstr>
      <vt:lpstr>（二） 制度变革     1.深化教育体制改革与扩大学校办学自主权</vt:lpstr>
      <vt:lpstr>幻灯片 28</vt:lpstr>
      <vt:lpstr>幻灯片 29</vt:lpstr>
      <vt:lpstr>（三） 素养提升</vt:lpstr>
      <vt:lpstr>五、学校职能的发挥</vt:lpstr>
      <vt:lpstr>幻灯片 32</vt:lpstr>
      <vt:lpstr>幻灯片 33</vt:lpstr>
      <vt:lpstr>幻灯片 34</vt:lpstr>
      <vt:lpstr>幻灯片 35</vt:lpstr>
      <vt:lpstr>幻灯片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Lenovo</dc:creator>
  <cp:lastModifiedBy>Lenovo</cp:lastModifiedBy>
  <cp:revision>63</cp:revision>
  <dcterms:created xsi:type="dcterms:W3CDTF">2019-06-19T02:08:00Z</dcterms:created>
  <dcterms:modified xsi:type="dcterms:W3CDTF">2019-10-19T12:27:49Z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